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y="5143500" cx="9144000"/>
  <p:notesSz cx="6858000" cy="9144000"/>
  <p:embeddedFontLst>
    <p:embeddedFont>
      <p:font typeface="Nunito SemiBold"/>
      <p:regular r:id="rId34"/>
      <p:bold r:id="rId35"/>
      <p:italic r:id="rId36"/>
      <p:boldItalic r:id="rId37"/>
    </p:embeddedFont>
    <p:embeddedFont>
      <p:font typeface="Proxima Nova"/>
      <p:regular r:id="rId38"/>
      <p:bold r:id="rId39"/>
      <p:italic r:id="rId40"/>
      <p:boldItalic r:id="rId41"/>
    </p:embeddedFont>
    <p:embeddedFont>
      <p:font typeface="Roboto"/>
      <p:regular r:id="rId42"/>
      <p:bold r:id="rId43"/>
      <p:italic r:id="rId44"/>
      <p:boldItalic r:id="rId45"/>
    </p:embeddedFont>
    <p:embeddedFont>
      <p:font typeface="Nunito"/>
      <p:regular r:id="rId46"/>
      <p:bold r:id="rId47"/>
      <p:italic r:id="rId48"/>
      <p:boldItalic r:id="rId49"/>
    </p:embeddedFont>
    <p:embeddedFont>
      <p:font typeface="Barlow Condensed SemiBold"/>
      <p:regular r:id="rId50"/>
      <p:bold r:id="rId51"/>
      <p:italic r:id="rId52"/>
      <p:boldItalic r:id="rId53"/>
    </p:embeddedFont>
    <p:embeddedFont>
      <p:font typeface="Barlow Condensed"/>
      <p:regular r:id="rId54"/>
      <p:bold r:id="rId55"/>
      <p:italic r:id="rId56"/>
      <p:boldItalic r:id="rId57"/>
    </p:embeddedFont>
    <p:embeddedFont>
      <p:font typeface="Brygada 1918"/>
      <p:regular r:id="rId58"/>
      <p:bold r:id="rId59"/>
      <p:italic r:id="rId60"/>
      <p:boldItalic r:id="rId61"/>
    </p:embeddedFont>
    <p:embeddedFont>
      <p:font typeface="Barlow"/>
      <p:regular r:id="rId62"/>
      <p:bold r:id="rId63"/>
      <p:italic r:id="rId64"/>
      <p:boldItalic r:id="rId65"/>
    </p:embeddedFont>
    <p:embeddedFont>
      <p:font typeface="Barlow Semi Condensed SemiBold"/>
      <p:regular r:id="rId66"/>
      <p:bold r:id="rId67"/>
      <p:italic r:id="rId68"/>
      <p:boldItalic r:id="rId69"/>
    </p:embeddedFont>
    <p:embeddedFont>
      <p:font typeface="Nunito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51">
          <p15:clr>
            <a:srgbClr val="A4A3A4"/>
          </p15:clr>
        </p15:guide>
        <p15:guide id="2" pos="576">
          <p15:clr>
            <a:srgbClr val="A4A3A4"/>
          </p15:clr>
        </p15:guide>
        <p15:guide id="3" pos="5472">
          <p15:clr>
            <a:srgbClr val="9AA0A6"/>
          </p15:clr>
        </p15:guide>
        <p15:guide id="4" orient="horz" pos="775">
          <p15:clr>
            <a:srgbClr val="9AA0A6"/>
          </p15:clr>
        </p15:guide>
        <p15:guide id="5" pos="5760">
          <p15:clr>
            <a:srgbClr val="9AA0A6"/>
          </p15:clr>
        </p15:guide>
        <p15:guide id="6" pos="651">
          <p15:clr>
            <a:srgbClr val="747775"/>
          </p15:clr>
        </p15:guide>
        <p15:guide id="7" orient="horz" pos="1620">
          <p15:clr>
            <a:srgbClr val="747775"/>
          </p15:clr>
        </p15:guide>
        <p15:guide id="8" orient="horz" pos="2690">
          <p15:clr>
            <a:srgbClr val="747775"/>
          </p15:clr>
        </p15:guide>
        <p15:guide id="9" pos="791">
          <p15:clr>
            <a:srgbClr val="747775"/>
          </p15:clr>
        </p15:guide>
        <p15:guide id="10" pos="5195">
          <p15:clr>
            <a:srgbClr val="747775"/>
          </p15:clr>
        </p15:guide>
        <p15:guide id="11" pos="288">
          <p15:clr>
            <a:srgbClr val="747775"/>
          </p15:clr>
        </p15:guide>
        <p15:guide id="12" pos="301">
          <p15:clr>
            <a:srgbClr val="747775"/>
          </p15:clr>
        </p15:guide>
        <p15:guide id="13" orient="horz" pos="288">
          <p15:clr>
            <a:srgbClr val="747775"/>
          </p15:clr>
        </p15:guide>
        <p15:guide id="14" pos="39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5621E46-049E-48D5-90B5-6E1046FE17AF}">
  <a:tblStyle styleId="{15621E46-049E-48D5-90B5-6E1046FE17AF}"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51" orient="horz"/>
        <p:guide pos="576"/>
        <p:guide pos="5472"/>
        <p:guide pos="775" orient="horz"/>
        <p:guide pos="5760"/>
        <p:guide pos="651"/>
        <p:guide pos="1620" orient="horz"/>
        <p:guide pos="2690" orient="horz"/>
        <p:guide pos="791"/>
        <p:guide pos="5195"/>
        <p:guide pos="288"/>
        <p:guide pos="301"/>
        <p:guide pos="288" orient="horz"/>
        <p:guide pos="39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42" Type="http://schemas.openxmlformats.org/officeDocument/2006/relationships/font" Target="fonts/Roboto-regular.fntdata"/><Relationship Id="rId41" Type="http://schemas.openxmlformats.org/officeDocument/2006/relationships/font" Target="fonts/ProximaNova-boldItalic.fntdata"/><Relationship Id="rId44" Type="http://schemas.openxmlformats.org/officeDocument/2006/relationships/font" Target="fonts/Roboto-italic.fntdata"/><Relationship Id="rId43" Type="http://schemas.openxmlformats.org/officeDocument/2006/relationships/font" Target="fonts/Roboto-bold.fntdata"/><Relationship Id="rId46" Type="http://schemas.openxmlformats.org/officeDocument/2006/relationships/font" Target="fonts/Nunito-regular.fntdata"/><Relationship Id="rId45"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Nunito-italic.fntdata"/><Relationship Id="rId47" Type="http://schemas.openxmlformats.org/officeDocument/2006/relationships/font" Target="fonts/Nunito-bold.fntdata"/><Relationship Id="rId49" Type="http://schemas.openxmlformats.org/officeDocument/2006/relationships/font" Target="fonts/Nunito-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NunitoSans-boldItalic.fntdata"/><Relationship Id="rId72" Type="http://schemas.openxmlformats.org/officeDocument/2006/relationships/font" Target="fonts/NunitoSans-italic.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font" Target="fonts/NunitoSemiBold-bold.fntdata"/><Relationship Id="rId34" Type="http://schemas.openxmlformats.org/officeDocument/2006/relationships/font" Target="fonts/NunitoSemiBold-regular.fntdata"/><Relationship Id="rId71" Type="http://schemas.openxmlformats.org/officeDocument/2006/relationships/font" Target="fonts/NunitoSans-bold.fntdata"/><Relationship Id="rId70" Type="http://schemas.openxmlformats.org/officeDocument/2006/relationships/font" Target="fonts/NunitoSans-regular.fntdata"/><Relationship Id="rId37" Type="http://schemas.openxmlformats.org/officeDocument/2006/relationships/font" Target="fonts/NunitoSemiBold-boldItalic.fntdata"/><Relationship Id="rId36" Type="http://schemas.openxmlformats.org/officeDocument/2006/relationships/font" Target="fonts/NunitoSemiBold-italic.fntdata"/><Relationship Id="rId39" Type="http://schemas.openxmlformats.org/officeDocument/2006/relationships/font" Target="fonts/ProximaNova-bold.fntdata"/><Relationship Id="rId38" Type="http://schemas.openxmlformats.org/officeDocument/2006/relationships/font" Target="fonts/ProximaNova-regular.fntdata"/><Relationship Id="rId62" Type="http://schemas.openxmlformats.org/officeDocument/2006/relationships/font" Target="fonts/Barlow-regular.fntdata"/><Relationship Id="rId61" Type="http://schemas.openxmlformats.org/officeDocument/2006/relationships/font" Target="fonts/Brygada1918-boldItalic.fntdata"/><Relationship Id="rId20" Type="http://schemas.openxmlformats.org/officeDocument/2006/relationships/slide" Target="slides/slide13.xml"/><Relationship Id="rId64" Type="http://schemas.openxmlformats.org/officeDocument/2006/relationships/font" Target="fonts/Barlow-italic.fntdata"/><Relationship Id="rId63" Type="http://schemas.openxmlformats.org/officeDocument/2006/relationships/font" Target="fonts/Barlow-bold.fntdata"/><Relationship Id="rId22" Type="http://schemas.openxmlformats.org/officeDocument/2006/relationships/slide" Target="slides/slide15.xml"/><Relationship Id="rId66" Type="http://schemas.openxmlformats.org/officeDocument/2006/relationships/font" Target="fonts/BarlowSemiCondensedSemiBold-regular.fntdata"/><Relationship Id="rId21" Type="http://schemas.openxmlformats.org/officeDocument/2006/relationships/slide" Target="slides/slide14.xml"/><Relationship Id="rId65" Type="http://schemas.openxmlformats.org/officeDocument/2006/relationships/font" Target="fonts/Barlow-boldItalic.fntdata"/><Relationship Id="rId24" Type="http://schemas.openxmlformats.org/officeDocument/2006/relationships/slide" Target="slides/slide17.xml"/><Relationship Id="rId68" Type="http://schemas.openxmlformats.org/officeDocument/2006/relationships/font" Target="fonts/BarlowSemiCondensedSemiBold-italic.fntdata"/><Relationship Id="rId23" Type="http://schemas.openxmlformats.org/officeDocument/2006/relationships/slide" Target="slides/slide16.xml"/><Relationship Id="rId67" Type="http://schemas.openxmlformats.org/officeDocument/2006/relationships/font" Target="fonts/BarlowSemiCondensedSemiBold-bold.fntdata"/><Relationship Id="rId60" Type="http://schemas.openxmlformats.org/officeDocument/2006/relationships/font" Target="fonts/Brygada1918-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BarlowSemiCondensedSemiBold-bold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BarlowCondensedSemiBold-bold.fntdata"/><Relationship Id="rId50" Type="http://schemas.openxmlformats.org/officeDocument/2006/relationships/font" Target="fonts/BarlowCondensedSemiBold-regular.fntdata"/><Relationship Id="rId53" Type="http://schemas.openxmlformats.org/officeDocument/2006/relationships/font" Target="fonts/BarlowCondensedSemiBold-boldItalic.fntdata"/><Relationship Id="rId52" Type="http://schemas.openxmlformats.org/officeDocument/2006/relationships/font" Target="fonts/BarlowCondensedSemiBold-italic.fntdata"/><Relationship Id="rId11" Type="http://schemas.openxmlformats.org/officeDocument/2006/relationships/slide" Target="slides/slide4.xml"/><Relationship Id="rId55" Type="http://schemas.openxmlformats.org/officeDocument/2006/relationships/font" Target="fonts/BarlowCondensed-bold.fntdata"/><Relationship Id="rId10" Type="http://schemas.openxmlformats.org/officeDocument/2006/relationships/slide" Target="slides/slide3.xml"/><Relationship Id="rId54" Type="http://schemas.openxmlformats.org/officeDocument/2006/relationships/font" Target="fonts/BarlowCondensed-regular.fntdata"/><Relationship Id="rId13" Type="http://schemas.openxmlformats.org/officeDocument/2006/relationships/slide" Target="slides/slide6.xml"/><Relationship Id="rId57" Type="http://schemas.openxmlformats.org/officeDocument/2006/relationships/font" Target="fonts/BarlowCondensed-boldItalic.fntdata"/><Relationship Id="rId12" Type="http://schemas.openxmlformats.org/officeDocument/2006/relationships/slide" Target="slides/slide5.xml"/><Relationship Id="rId56" Type="http://schemas.openxmlformats.org/officeDocument/2006/relationships/font" Target="fonts/BarlowCondensed-italic.fntdata"/><Relationship Id="rId15" Type="http://schemas.openxmlformats.org/officeDocument/2006/relationships/slide" Target="slides/slide8.xml"/><Relationship Id="rId59" Type="http://schemas.openxmlformats.org/officeDocument/2006/relationships/font" Target="fonts/Brygada1918-bold.fntdata"/><Relationship Id="rId14" Type="http://schemas.openxmlformats.org/officeDocument/2006/relationships/slide" Target="slides/slide7.xml"/><Relationship Id="rId58" Type="http://schemas.openxmlformats.org/officeDocument/2006/relationships/font" Target="fonts/Brygada1918-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b699af103c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b699af103c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Augmentation tasks are ones where we really won’t want to outsource our brain to the Generative AI, we’ll use it much more as sparring partner, or we’ll really need to interrogate it to help us with our thinking or our problem solving.</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Augmentation tasks are what we’ll focus on in the first few modules.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b699af103c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b699af103c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b699af103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b699af103c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b699af103c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b699af103c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374151"/>
                </a:solidFill>
                <a:latin typeface="Roboto"/>
                <a:ea typeface="Roboto"/>
                <a:cs typeface="Roboto"/>
                <a:sym typeface="Roboto"/>
              </a:rPr>
              <a:t>PURPOSE: Understand the core strengths of large language models.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TALKING POINTS: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 Large language models are exceptional at generating coherent and contextually relevant text, simulating a human-like writing style.</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 They possess a broad range of general knowledge, assimilating information from a vast corpus of data.</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 These models are incredibly flexible, capable of being fine-tuned to perform specific tasks beyond generic text generation.</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 They offer an "always-on" capability, providing services and interactions at any time without the need for breaks or downtime.</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TEACHING TIPS: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 Highlight the importance of text generation by discussing how this can be applied in various real-world scenarios such as customer service, content creation, and coding.</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 Use examples to show how general knowledge can be leveraged in AI to provide insights and answers across different domains.</a:t>
            </a:r>
            <a:endParaRPr sz="1200">
              <a:solidFill>
                <a:srgbClr val="374151"/>
              </a:solidFill>
              <a:latin typeface="Roboto"/>
              <a:ea typeface="Roboto"/>
              <a:cs typeface="Roboto"/>
              <a:sym typeface="Roboto"/>
            </a:endParaRPr>
          </a:p>
          <a:p>
            <a:pPr indent="0" lvl="0" marL="0" rtl="0" algn="l">
              <a:spcBef>
                <a:spcPts val="0"/>
              </a:spcBef>
              <a:spcAft>
                <a:spcPts val="0"/>
              </a:spcAft>
              <a:buNone/>
            </a:pPr>
            <a:r>
              <a:rPr lang="en" sz="1200">
                <a:solidFill>
                  <a:srgbClr val="374151"/>
                </a:solidFill>
                <a:latin typeface="Roboto"/>
                <a:ea typeface="Roboto"/>
                <a:cs typeface="Roboto"/>
                <a:sym typeface="Roboto"/>
              </a:rPr>
              <a:t>• Emphasize the reliability and constant availability of these models, and how this can be beneficial for businesses that require 24/7 operations.</a:t>
            </a:r>
            <a:endParaRPr sz="1200">
              <a:solidFill>
                <a:srgbClr val="37415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b699af103c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b699af103c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are some of the many limitations expressed in a different fashion. LLMs are getting better all the time, and some of these problems will disappear eventually.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But for now we need to know how to mitigate.</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To point out the limitations of Large Language Models (LLMs) and foster an understanding of their operational boundaries.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298450" lvl="0" marL="457200" rtl="0" algn="l">
              <a:spcBef>
                <a:spcPts val="0"/>
              </a:spcBef>
              <a:spcAft>
                <a:spcPts val="0"/>
              </a:spcAft>
              <a:buSzPts val="1100"/>
              <a:buAutoNum type="arabicPeriod"/>
            </a:pPr>
            <a:r>
              <a:rPr lang="en">
                <a:solidFill>
                  <a:schemeClr val="dk1"/>
                </a:solidFill>
              </a:rPr>
              <a:t>The issue of overconfidence is exacerbated by a technique that actually makes LLMs safe: Reinforcement Learning from Human Feedback (RLHF). We’ll explore this method in the next lesson.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We’ve already talked about how there’s a knowledge cut-off for recent events, but this also has an effect on tasks that require models to run code, like data analysis</a:t>
            </a:r>
            <a:endParaRPr>
              <a:solidFill>
                <a:schemeClr val="dk1"/>
              </a:solidFill>
            </a:endParaRPr>
          </a:p>
          <a:p>
            <a:pPr indent="-298450" lvl="0" marL="457200" rtl="0" algn="l">
              <a:spcBef>
                <a:spcPts val="0"/>
              </a:spcBef>
              <a:spcAft>
                <a:spcPts val="0"/>
              </a:spcAft>
              <a:buSzPts val="1100"/>
              <a:buAutoNum type="arabicPeriod"/>
            </a:pPr>
            <a:r>
              <a:rPr lang="en"/>
              <a:t>This then has an impact on LLM’s self-knowledge - GPT-4 only knows about the existence of GPT-3!</a:t>
            </a:r>
            <a:endParaRPr/>
          </a:p>
          <a:p>
            <a:pPr indent="-298450" lvl="0" marL="457200" rtl="0" algn="l">
              <a:spcBef>
                <a:spcPts val="0"/>
              </a:spcBef>
              <a:spcAft>
                <a:spcPts val="0"/>
              </a:spcAft>
              <a:buSzPts val="1100"/>
              <a:buAutoNum type="arabicPeriod"/>
            </a:pPr>
            <a:r>
              <a:rPr lang="en"/>
              <a:t>Out-of-the box, Generative AI tools can struggle to write in different styles, which is why most AI-written text sounds the same (and can be relatively easy to detect).</a:t>
            </a:r>
            <a:endParaRPr/>
          </a:p>
          <a:p>
            <a:pPr indent="-298450" lvl="0" marL="457200" rtl="0" algn="l">
              <a:spcBef>
                <a:spcPts val="0"/>
              </a:spcBef>
              <a:spcAft>
                <a:spcPts val="0"/>
              </a:spcAft>
              <a:buSzPts val="1100"/>
              <a:buAutoNum type="arabicPeriod"/>
            </a:pPr>
            <a:r>
              <a:rPr lang="en"/>
              <a:t>We’re used to machines or computers having perfect mathematical ability, so it can be quite difficult to understand why LLMs are so poor at basic maths</a:t>
            </a:r>
            <a:endParaRPr/>
          </a:p>
          <a:p>
            <a:pPr indent="-298450" lvl="0" marL="457200" rtl="0" algn="l">
              <a:spcBef>
                <a:spcPts val="0"/>
              </a:spcBef>
              <a:spcAft>
                <a:spcPts val="0"/>
              </a:spcAft>
              <a:buSzPts val="1100"/>
              <a:buAutoNum type="arabicPeriod"/>
            </a:pPr>
            <a:r>
              <a:rPr lang="en">
                <a:solidFill>
                  <a:schemeClr val="dk1"/>
                </a:solidFill>
              </a:rPr>
              <a:t>LLMs can’t </a:t>
            </a:r>
            <a:r>
              <a:rPr i="1" lang="en">
                <a:solidFill>
                  <a:schemeClr val="dk1"/>
                </a:solidFill>
              </a:rPr>
              <a:t>truly</a:t>
            </a:r>
            <a:r>
              <a:rPr lang="en">
                <a:solidFill>
                  <a:schemeClr val="dk1"/>
                </a:solidFill>
              </a:rPr>
              <a:t> reason, and are prone to jumping to an answer without thinking it through</a:t>
            </a:r>
            <a:endParaRPr/>
          </a:p>
          <a:p>
            <a:pPr indent="-298450" lvl="0" marL="457200" rtl="0" algn="l">
              <a:spcBef>
                <a:spcPts val="0"/>
              </a:spcBef>
              <a:spcAft>
                <a:spcPts val="0"/>
              </a:spcAft>
              <a:buSzPts val="1100"/>
              <a:buAutoNum type="arabicPeriod"/>
            </a:pPr>
            <a:r>
              <a:rPr lang="en"/>
              <a:t>A limited context window means that we often have to explain the same thing over and over again - or that we have to turn to different models for very large text.</a:t>
            </a:r>
            <a:endParaRPr/>
          </a:p>
          <a:p>
            <a:pPr indent="-298450" lvl="0" marL="457200" rtl="0" algn="l">
              <a:spcBef>
                <a:spcPts val="0"/>
              </a:spcBef>
              <a:spcAft>
                <a:spcPts val="0"/>
              </a:spcAft>
              <a:buSzPts val="1100"/>
              <a:buAutoNum type="arabicPeriod"/>
            </a:pPr>
            <a:r>
              <a:rPr lang="en">
                <a:solidFill>
                  <a:schemeClr val="dk1"/>
                </a:solidFill>
              </a:rPr>
              <a:t>Because they’ve been trained on a wealth of examples of real-world situations, sometimes when a scenario differs, LLMs can fail to notice, and slip up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Engage learners with real-world examples of each limitation to drive home the concepts.</a:t>
            </a:r>
            <a:endParaRPr/>
          </a:p>
          <a:p>
            <a:pPr indent="0" lvl="0" marL="0" rtl="0" algn="l">
              <a:spcBef>
                <a:spcPts val="0"/>
              </a:spcBef>
              <a:spcAft>
                <a:spcPts val="0"/>
              </a:spcAft>
              <a:buNone/>
            </a:pPr>
            <a:r>
              <a:rPr lang="en"/>
              <a:t>• Prompt discussions on potential solutions or workarounds for these limitations.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b699af103c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b699af103c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Opportunity for a joke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Say: this non-partisan point - I hope we can all agree on this!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b699af103c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2b699af103c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endParaRPr b="1"/>
          </a:p>
          <a:p>
            <a:pPr indent="0" lvl="0" marL="0" rtl="0" algn="l">
              <a:spcBef>
                <a:spcPts val="0"/>
              </a:spcBef>
              <a:spcAft>
                <a:spcPts val="0"/>
              </a:spcAft>
              <a:buNone/>
            </a:pPr>
            <a:r>
              <a:rPr lang="en"/>
              <a:t>To introduce the idea that we may need to use extensions or plugins, that we need to keep our wits about us, and that writing effective prompts is incredibly important.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298450" lvl="0" marL="457200" rtl="0" algn="l">
              <a:spcBef>
                <a:spcPts val="0"/>
              </a:spcBef>
              <a:spcAft>
                <a:spcPts val="0"/>
              </a:spcAft>
              <a:buSzPts val="1100"/>
              <a:buAutoNum type="arabicPeriod"/>
            </a:pPr>
            <a:r>
              <a:rPr lang="en"/>
              <a:t>Bizarrely, sometimes you simply need to give the LLM permission to say “I don’t know” - we’ll explore this in Writing Good Prompts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rPr lang="en"/>
              <a:t>• Engage learners with real-world examples of each limitation to drive home the concepts.</a:t>
            </a:r>
            <a:endParaRPr/>
          </a:p>
          <a:p>
            <a:pPr indent="0" lvl="0" marL="0" rtl="0" algn="l">
              <a:spcBef>
                <a:spcPts val="0"/>
              </a:spcBef>
              <a:spcAft>
                <a:spcPts val="0"/>
              </a:spcAft>
              <a:buNone/>
            </a:pPr>
            <a:r>
              <a:rPr lang="en"/>
              <a:t>• Prompt discussions on potential solutions or workarounds for these limitations.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b699af103c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b699af103c_0_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b699af103c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b699af103c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TEACHING TIPS:</a:t>
            </a:r>
            <a:br>
              <a:rPr lang="en"/>
            </a:br>
            <a:br>
              <a:rPr lang="en"/>
            </a:br>
            <a:r>
              <a:rPr lang="en"/>
              <a:t>- give everyone 2-3 minutes to log in to chatgpt</a:t>
            </a:r>
            <a:endParaRPr/>
          </a:p>
          <a:p>
            <a:pPr indent="0" lvl="0" marL="0" rtl="0" algn="l">
              <a:spcBef>
                <a:spcPts val="0"/>
              </a:spcBef>
              <a:spcAft>
                <a:spcPts val="0"/>
              </a:spcAft>
              <a:buClr>
                <a:schemeClr val="dk1"/>
              </a:buClr>
              <a:buSzPts val="1100"/>
              <a:buFont typeface="Arial"/>
              <a:buNone/>
            </a:pPr>
            <a:r>
              <a:rPr lang="en"/>
              <a:t>- post the url for it in Zoom</a:t>
            </a:r>
            <a:endParaRPr/>
          </a:p>
          <a:p>
            <a:pPr indent="0" lvl="0" marL="0" rtl="0" algn="l">
              <a:spcBef>
                <a:spcPts val="0"/>
              </a:spcBef>
              <a:spcAft>
                <a:spcPts val="0"/>
              </a:spcAft>
              <a:buClr>
                <a:schemeClr val="dk1"/>
              </a:buClr>
              <a:buSzPts val="1100"/>
              <a:buFont typeface="Arial"/>
              <a:buNone/>
            </a:pPr>
            <a:r>
              <a:rPr lang="en"/>
              <a:t>- create a message in Zoom saying something like 'I have logged in to ChatGPT' and get people to add a thumbs up emoji when they've done it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b699af103c_0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b699af103c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SAMPLE PARAGRAPH - Copy-paste this into the meeting chat for others to use:</a:t>
            </a:r>
            <a:br>
              <a:rPr lang="en">
                <a:solidFill>
                  <a:schemeClr val="dk1"/>
                </a:solidFill>
              </a:rPr>
            </a:br>
            <a:br>
              <a:rPr lang="en">
                <a:solidFill>
                  <a:schemeClr val="dk1"/>
                </a:solidFill>
              </a:rPr>
            </a:br>
            <a:r>
              <a:rPr i="1" lang="en">
                <a:solidFill>
                  <a:schemeClr val="dk1"/>
                </a:solidFill>
              </a:rPr>
              <a:t>We’re rolling out custom versions of ChatGPT that you can create for a specific purpose—called GPTs. GPTs are a new way for anyone to create a tailored version of ChatGPT to be more helpful in their daily life, at specific tasks, at work, or at home—and then share that creation with others. For example, GPTs can help you learn the rules to any board game, help teach your kids math, or design stickers.</a:t>
            </a:r>
            <a:endParaRPr i="1">
              <a:solidFill>
                <a:schemeClr val="dk1"/>
              </a:solidFill>
            </a:endParaRPr>
          </a:p>
          <a:p>
            <a:pPr indent="0" lvl="0" marL="0" rtl="0" algn="l">
              <a:spcBef>
                <a:spcPts val="0"/>
              </a:spcBef>
              <a:spcAft>
                <a:spcPts val="0"/>
              </a:spcAft>
              <a:buClr>
                <a:schemeClr val="dk1"/>
              </a:buClr>
              <a:buSzPts val="1100"/>
              <a:buFont typeface="Arial"/>
              <a:buNone/>
            </a:pPr>
            <a:br>
              <a:rPr lang="en">
                <a:solidFill>
                  <a:schemeClr val="dk1"/>
                </a:solidFill>
              </a:rPr>
            </a:br>
            <a:br>
              <a:rPr lang="en">
                <a:solidFill>
                  <a:schemeClr val="dk1"/>
                </a:solidFill>
              </a:rPr>
            </a:br>
            <a:r>
              <a:rPr lang="en">
                <a:solidFill>
                  <a:schemeClr val="dk1"/>
                </a:solidFill>
              </a:rPr>
              <a:t>Because ChatGPT is just predicting the next word - it is making a prediction of roughly how many words would be contained in the </a:t>
            </a:r>
            <a:r>
              <a:rPr i="1" lang="en">
                <a:solidFill>
                  <a:schemeClr val="dk1"/>
                </a:solidFill>
              </a:rPr>
              <a:t>kind of paragraph</a:t>
            </a:r>
            <a:r>
              <a:rPr lang="en">
                <a:solidFill>
                  <a:schemeClr val="dk1"/>
                </a:solidFill>
              </a:rPr>
              <a:t> that would contain such words. It might get close, but it doesn’t have the ability to calculate or count out of the box.</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How could we get GPT-3.5 to count the exact number of words?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(One way is to get ChatGPT 3.5 to number each word, and not give it’s answer until it has finished doing this)</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b699af103c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b699af103c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As of the November 2023 updates, GPT-4 is more likely to use Python to count words when asked!</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b699af103c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2b699af103c_0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SOLO ACTIVITY</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Go through the instructions - provide a quick demo if students are confused.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Students complete activity. Monitor their progress and answer questions throughout.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Debrief on next slide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b699af103c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b699af103c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Responses here will vary when </a:t>
            </a:r>
            <a:r>
              <a:rPr lang="en"/>
              <a:t>students</a:t>
            </a:r>
            <a:r>
              <a:rPr lang="en"/>
              <a:t> try this on their own - </a:t>
            </a:r>
            <a:r>
              <a:rPr lang="en"/>
              <a:t>especially</a:t>
            </a:r>
            <a:r>
              <a:rPr lang="en"/>
              <a:t> when using GPT-3.5. This may end up being a great time to highlight the inconsistencies and limitations of LLMs. Especially earlier versions like GPT-3.5</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b699af103c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b699af103c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It's important to remember models like GPT-4 continue to be refined over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Prompts that previously exposed limitations may not work anymore as capabilities improve.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You can check your ChatGPT version number to track changes.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Don't be afraid to experiment with different prompts for the best results.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b699af103c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b699af103c_0_6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b699af103c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2b699af103c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Ask participants to reflect on their own, either in their own heads or by jotting down notes</a:t>
            </a:r>
            <a:endParaRPr>
              <a:solidFill>
                <a:schemeClr val="dk1"/>
              </a:solidFill>
            </a:endParaRPr>
          </a:p>
          <a:p>
            <a:pPr indent="0" lvl="0" marL="0" rtl="0" algn="l">
              <a:spcBef>
                <a:spcPts val="0"/>
              </a:spcBef>
              <a:spcAft>
                <a:spcPts val="0"/>
              </a:spcAft>
              <a:buNone/>
            </a:pPr>
            <a:r>
              <a:rPr lang="en">
                <a:solidFill>
                  <a:schemeClr val="dk1"/>
                </a:solidFill>
              </a:rPr>
              <a:t>- If they would like to share their reflections, let them know they can do so in the Zoom chat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b699af103c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b699af103c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b699af103c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b699af103c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b699af103c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b699af103c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b699af103c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b699af103c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going to start out by digging deeper into two ways Gen AI can help us - automation versus augmentation.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should then help us work out which business use cases are most appropriate.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b699af103c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b699af103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b699af103c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b699af103c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example on the left, the task of calculating insurance premiums has been replaced by mainframes, spreadsheets, code. This work has been automated.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hand side, the present-day insurance agent can work with a multimodal tool like GPT-4V to write up a damage report based on a customer-submitted photo. This work has been augmented - it still needs to be checked by a critical human, but it will speed up the work significantly.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b699af103c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b699af103c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Automation tasks are typically those that we can delegate to the AI, and in theory we can then productise those tasks and build the automated execution of them into our workflow.</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This is something we’ll be looking at in more detail in a later module.</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Typically though, they’ll only form part of a workflow.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0" name="Shape 10"/>
        <p:cNvGrpSpPr/>
        <p:nvPr/>
      </p:nvGrpSpPr>
      <p:grpSpPr>
        <a:xfrm>
          <a:off x="0" y="0"/>
          <a:ext cx="0" cy="0"/>
          <a:chOff x="0" y="0"/>
          <a:chExt cx="0" cy="0"/>
        </a:xfrm>
      </p:grpSpPr>
      <p:sp>
        <p:nvSpPr>
          <p:cNvPr id="11" name="Google Shape;11;p2"/>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 name="Google Shape;12;p2"/>
          <p:cNvSpPr txBox="1"/>
          <p:nvPr>
            <p:ph type="title"/>
          </p:nvPr>
        </p:nvSpPr>
        <p:spPr>
          <a:xfrm>
            <a:off x="914400" y="457200"/>
            <a:ext cx="75321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Barlow Condensed"/>
              <a:buNone/>
              <a:defRPr b="1">
                <a:latin typeface="Barlow Condensed"/>
                <a:ea typeface="Barlow Condensed"/>
                <a:cs typeface="Barlow Condensed"/>
                <a:sym typeface="Barlow Condense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2"/>
          <p:cNvSpPr txBox="1"/>
          <p:nvPr>
            <p:ph idx="1" type="body"/>
          </p:nvPr>
        </p:nvSpPr>
        <p:spPr>
          <a:xfrm>
            <a:off x="914400" y="1190625"/>
            <a:ext cx="7532100" cy="33354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Font typeface="Nunito"/>
              <a:buChar char="⮕"/>
              <a:defRPr>
                <a:latin typeface="Nunito"/>
                <a:ea typeface="Nunito"/>
                <a:cs typeface="Nunito"/>
                <a:sym typeface="Nunito"/>
              </a:defRPr>
            </a:lvl1pPr>
            <a:lvl2pPr indent="-317500" lvl="1" marL="914400" algn="l">
              <a:lnSpc>
                <a:spcPct val="115000"/>
              </a:lnSpc>
              <a:spcBef>
                <a:spcPts val="1000"/>
              </a:spcBef>
              <a:spcAft>
                <a:spcPts val="0"/>
              </a:spcAft>
              <a:buSzPts val="1400"/>
              <a:buFont typeface="Nunito"/>
              <a:buChar char="○"/>
              <a:defRPr>
                <a:latin typeface="Nunito"/>
                <a:ea typeface="Nunito"/>
                <a:cs typeface="Nunito"/>
                <a:sym typeface="Nunito"/>
              </a:defRPr>
            </a:lvl2pPr>
            <a:lvl3pPr indent="-317500" lvl="2" marL="1371600" algn="l">
              <a:lnSpc>
                <a:spcPct val="115000"/>
              </a:lnSpc>
              <a:spcBef>
                <a:spcPts val="1000"/>
              </a:spcBef>
              <a:spcAft>
                <a:spcPts val="0"/>
              </a:spcAft>
              <a:buSzPts val="1400"/>
              <a:buFont typeface="Nunito"/>
              <a:buChar char="■"/>
              <a:defRPr>
                <a:latin typeface="Nunito"/>
                <a:ea typeface="Nunito"/>
                <a:cs typeface="Nunito"/>
                <a:sym typeface="Nunito"/>
              </a:defRPr>
            </a:lvl3pPr>
            <a:lvl4pPr indent="-317500" lvl="3" marL="1828800" algn="l">
              <a:lnSpc>
                <a:spcPct val="115000"/>
              </a:lnSpc>
              <a:spcBef>
                <a:spcPts val="1000"/>
              </a:spcBef>
              <a:spcAft>
                <a:spcPts val="0"/>
              </a:spcAft>
              <a:buSzPts val="1400"/>
              <a:buFont typeface="Nunito"/>
              <a:buChar char="●"/>
              <a:defRPr>
                <a:latin typeface="Nunito"/>
                <a:ea typeface="Nunito"/>
                <a:cs typeface="Nunito"/>
                <a:sym typeface="Nunito"/>
              </a:defRPr>
            </a:lvl4pPr>
            <a:lvl5pPr indent="-317500" lvl="4" marL="2286000" algn="l">
              <a:lnSpc>
                <a:spcPct val="115000"/>
              </a:lnSpc>
              <a:spcBef>
                <a:spcPts val="1000"/>
              </a:spcBef>
              <a:spcAft>
                <a:spcPts val="0"/>
              </a:spcAft>
              <a:buSzPts val="1400"/>
              <a:buFont typeface="Nunito"/>
              <a:buChar char="○"/>
              <a:defRPr>
                <a:latin typeface="Nunito"/>
                <a:ea typeface="Nunito"/>
                <a:cs typeface="Nunito"/>
                <a:sym typeface="Nunito"/>
              </a:defRPr>
            </a:lvl5pPr>
            <a:lvl6pPr indent="-317500" lvl="5" marL="2743200" algn="l">
              <a:lnSpc>
                <a:spcPct val="115000"/>
              </a:lnSpc>
              <a:spcBef>
                <a:spcPts val="1000"/>
              </a:spcBef>
              <a:spcAft>
                <a:spcPts val="0"/>
              </a:spcAft>
              <a:buSzPts val="1400"/>
              <a:buFont typeface="Nunito"/>
              <a:buChar char="■"/>
              <a:defRPr>
                <a:latin typeface="Nunito"/>
                <a:ea typeface="Nunito"/>
                <a:cs typeface="Nunito"/>
                <a:sym typeface="Nunito"/>
              </a:defRPr>
            </a:lvl6pPr>
            <a:lvl7pPr indent="-317500" lvl="6" marL="3200400" algn="l">
              <a:lnSpc>
                <a:spcPct val="115000"/>
              </a:lnSpc>
              <a:spcBef>
                <a:spcPts val="1000"/>
              </a:spcBef>
              <a:spcAft>
                <a:spcPts val="0"/>
              </a:spcAft>
              <a:buSzPts val="1400"/>
              <a:buFont typeface="Nunito"/>
              <a:buChar char="●"/>
              <a:defRPr>
                <a:latin typeface="Nunito"/>
                <a:ea typeface="Nunito"/>
                <a:cs typeface="Nunito"/>
                <a:sym typeface="Nunito"/>
              </a:defRPr>
            </a:lvl7pPr>
            <a:lvl8pPr indent="-317500" lvl="7" marL="3657600" algn="l">
              <a:lnSpc>
                <a:spcPct val="115000"/>
              </a:lnSpc>
              <a:spcBef>
                <a:spcPts val="1000"/>
              </a:spcBef>
              <a:spcAft>
                <a:spcPts val="0"/>
              </a:spcAft>
              <a:buSzPts val="1400"/>
              <a:buFont typeface="Nunito"/>
              <a:buChar char="○"/>
              <a:defRPr>
                <a:latin typeface="Nunito"/>
                <a:ea typeface="Nunito"/>
                <a:cs typeface="Nunito"/>
                <a:sym typeface="Nunito"/>
              </a:defRPr>
            </a:lvl8pPr>
            <a:lvl9pPr indent="-317500" lvl="8" marL="4114800" algn="l">
              <a:lnSpc>
                <a:spcPct val="115000"/>
              </a:lnSpc>
              <a:spcBef>
                <a:spcPts val="1000"/>
              </a:spcBef>
              <a:spcAft>
                <a:spcPts val="1000"/>
              </a:spcAft>
              <a:buSzPts val="1400"/>
              <a:buFont typeface="Nunito"/>
              <a:buChar char="■"/>
              <a:defRPr>
                <a:latin typeface="Nunito"/>
                <a:ea typeface="Nunito"/>
                <a:cs typeface="Nunito"/>
                <a:sym typeface="Nunito"/>
              </a:defRPr>
            </a:lvl9pPr>
          </a:lstStyle>
          <a:p/>
        </p:txBody>
      </p:sp>
      <p:sp>
        <p:nvSpPr>
          <p:cNvPr id="14" name="Google Shape;14;p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 name="Google Shape;15;p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6" name="Google Shape;16;p2"/>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Barlow Condensed SemiBold"/>
                <a:ea typeface="Barlow Condensed SemiBold"/>
                <a:cs typeface="Barlow Condensed SemiBold"/>
                <a:sym typeface="Barlow Condensed SemiBold"/>
              </a:rPr>
              <a:t>FOR PRESENTER USE ONLY</a:t>
            </a:r>
            <a:endParaRPr b="0" i="0" sz="2000" u="none" cap="none" strike="noStrike">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73" name="Shape 73"/>
        <p:cNvGrpSpPr/>
        <p:nvPr/>
      </p:nvGrpSpPr>
      <p:grpSpPr>
        <a:xfrm>
          <a:off x="0" y="0"/>
          <a:ext cx="0" cy="0"/>
          <a:chOff x="0" y="0"/>
          <a:chExt cx="0" cy="0"/>
        </a:xfrm>
      </p:grpSpPr>
      <p:sp>
        <p:nvSpPr>
          <p:cNvPr id="74" name="Google Shape;74;p11"/>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75" name="Google Shape;75;p1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76" name="Google Shape;76;p11"/>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77" name="Google Shape;77;p11"/>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78" name="Google Shape;78;p11"/>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9" name="Google Shape;79;p11"/>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740B5"/>
                </a:solidFill>
                <a:latin typeface="Barlow Condensed"/>
                <a:ea typeface="Barlow Condensed"/>
                <a:cs typeface="Barlow Condensed"/>
                <a:sym typeface="Barlow Condensed"/>
              </a:rPr>
              <a:t>REFLECT</a:t>
            </a:r>
            <a:endParaRPr b="1" i="0" sz="10000" u="none" cap="none" strike="noStrike">
              <a:solidFill>
                <a:srgbClr val="3740B5"/>
              </a:solidFill>
              <a:latin typeface="Barlow Condensed"/>
              <a:ea typeface="Barlow Condensed"/>
              <a:cs typeface="Barlow Condensed"/>
              <a:sym typeface="Barlow Condensed"/>
            </a:endParaRPr>
          </a:p>
        </p:txBody>
      </p:sp>
      <p:pic>
        <p:nvPicPr>
          <p:cNvPr id="80" name="Google Shape;80;p11"/>
          <p:cNvPicPr preferRelativeResize="0"/>
          <p:nvPr/>
        </p:nvPicPr>
        <p:blipFill rotWithShape="1">
          <a:blip r:embed="rId4">
            <a:alphaModFix/>
          </a:blip>
          <a:srcRect b="0" l="0" r="0" t="0"/>
          <a:stretch/>
        </p:blipFill>
        <p:spPr>
          <a:xfrm>
            <a:off x="7089575" y="666750"/>
            <a:ext cx="1514475" cy="1676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81" name="Shape 81"/>
        <p:cNvGrpSpPr/>
        <p:nvPr/>
      </p:nvGrpSpPr>
      <p:grpSpPr>
        <a:xfrm>
          <a:off x="0" y="0"/>
          <a:ext cx="0" cy="0"/>
          <a:chOff x="0" y="0"/>
          <a:chExt cx="0" cy="0"/>
        </a:xfrm>
      </p:grpSpPr>
      <p:sp>
        <p:nvSpPr>
          <p:cNvPr id="82" name="Google Shape;82;p12"/>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 name="Google Shape;83;p1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4" name="Google Shape;84;p1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85" name="Google Shape;85;p12"/>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Barlow"/>
                <a:ea typeface="Barlow"/>
                <a:cs typeface="Barlow"/>
                <a:sym typeface="Barlow"/>
              </a:rPr>
              <a:t>Tips for Reflection:</a:t>
            </a:r>
            <a:br>
              <a:rPr b="1" i="0" lang="en" sz="1400" u="none" cap="none" strike="noStrike">
                <a:solidFill>
                  <a:srgbClr val="FFFFFF"/>
                </a:solidFill>
                <a:latin typeface="Barlow"/>
                <a:ea typeface="Barlow"/>
                <a:cs typeface="Barlow"/>
                <a:sym typeface="Barlow"/>
              </a:rPr>
            </a:br>
            <a:endParaRPr b="1" i="0" sz="1400" u="none" cap="none" strike="noStrike">
              <a:solidFill>
                <a:srgbClr val="FFFFFF"/>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Nunito"/>
                <a:ea typeface="Nunito"/>
                <a:cs typeface="Nunito"/>
                <a:sym typeface="Nunito"/>
              </a:rPr>
              <a:t>Think carefully through the questions, provide specific details and examples, and try to break down your thinking. </a:t>
            </a:r>
            <a:endParaRPr b="0" i="0" sz="1200" u="none" cap="none" strike="noStrike">
              <a:solidFill>
                <a:srgbClr val="FFFFFF"/>
              </a:solidFill>
              <a:latin typeface="Nunito"/>
              <a:ea typeface="Nunito"/>
              <a:cs typeface="Nunito"/>
              <a:sym typeface="Nunito"/>
            </a:endParaRPr>
          </a:p>
        </p:txBody>
      </p:sp>
      <p:sp>
        <p:nvSpPr>
          <p:cNvPr id="87" name="Google Shape;87;p12"/>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p12"/>
          <p:cNvPicPr preferRelativeResize="0"/>
          <p:nvPr/>
        </p:nvPicPr>
        <p:blipFill rotWithShape="1">
          <a:blip r:embed="rId3">
            <a:alphaModFix/>
          </a:blip>
          <a:srcRect b="0" l="0" r="0" t="0"/>
          <a:stretch/>
        </p:blipFill>
        <p:spPr>
          <a:xfrm>
            <a:off x="7834175" y="1297575"/>
            <a:ext cx="376601" cy="376601"/>
          </a:xfrm>
          <a:prstGeom prst="rect">
            <a:avLst/>
          </a:prstGeom>
          <a:noFill/>
          <a:ln>
            <a:noFill/>
          </a:ln>
        </p:spPr>
      </p:pic>
      <p:sp>
        <p:nvSpPr>
          <p:cNvPr id="89" name="Google Shape;89;p12"/>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1000"/>
              </a:spcAft>
              <a:buClr>
                <a:srgbClr val="000000"/>
              </a:buClr>
              <a:buSzPts val="1400"/>
              <a:buFont typeface="Arial"/>
              <a:buNone/>
            </a:pPr>
            <a:r>
              <a:rPr b="0" i="0" lang="en" sz="1400" u="none" cap="none" strike="noStrike">
                <a:solidFill>
                  <a:srgbClr val="222222"/>
                </a:solidFill>
                <a:latin typeface="Nunito"/>
                <a:ea typeface="Nunito"/>
                <a:cs typeface="Nunito"/>
                <a:sym typeface="Nunito"/>
              </a:rPr>
              <a:t>Taking what you learned and what you practiced, answer the following reflection questions. </a:t>
            </a:r>
            <a:endParaRPr b="0" i="0" sz="1400" u="none" cap="none" strike="noStrike">
              <a:solidFill>
                <a:srgbClr val="222222"/>
              </a:solidFill>
              <a:latin typeface="Nunito"/>
              <a:ea typeface="Nunito"/>
              <a:cs typeface="Nunito"/>
              <a:sym typeface="Nunito"/>
            </a:endParaRPr>
          </a:p>
        </p:txBody>
      </p:sp>
      <p:sp>
        <p:nvSpPr>
          <p:cNvPr id="90" name="Google Shape;90;p12"/>
          <p:cNvSpPr txBox="1"/>
          <p:nvPr>
            <p:ph type="title"/>
          </p:nvPr>
        </p:nvSpPr>
        <p:spPr>
          <a:xfrm>
            <a:off x="1142200" y="457200"/>
            <a:ext cx="47988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91" name="Google Shape;91;p12"/>
          <p:cNvSpPr txBox="1"/>
          <p:nvPr>
            <p:ph idx="1" type="body"/>
          </p:nvPr>
        </p:nvSpPr>
        <p:spPr>
          <a:xfrm>
            <a:off x="1825600" y="1900075"/>
            <a:ext cx="4115400" cy="23268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92" name="Shape 92"/>
        <p:cNvGrpSpPr/>
        <p:nvPr/>
      </p:nvGrpSpPr>
      <p:grpSpPr>
        <a:xfrm>
          <a:off x="0" y="0"/>
          <a:ext cx="0" cy="0"/>
          <a:chOff x="0" y="0"/>
          <a:chExt cx="0" cy="0"/>
        </a:xfrm>
      </p:grpSpPr>
      <p:sp>
        <p:nvSpPr>
          <p:cNvPr id="93" name="Google Shape;93;p13"/>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13"/>
          <p:cNvPicPr preferRelativeResize="0"/>
          <p:nvPr/>
        </p:nvPicPr>
        <p:blipFill rotWithShape="1">
          <a:blip r:embed="rId2">
            <a:alphaModFix/>
          </a:blip>
          <a:srcRect b="31601" l="0" r="0" t="42312"/>
          <a:stretch/>
        </p:blipFill>
        <p:spPr>
          <a:xfrm>
            <a:off x="2494700" y="2300813"/>
            <a:ext cx="4154800" cy="541875"/>
          </a:xfrm>
          <a:prstGeom prst="rect">
            <a:avLst/>
          </a:prstGeom>
          <a:noFill/>
          <a:ln>
            <a:noFill/>
          </a:ln>
        </p:spPr>
      </p:pic>
      <p:sp>
        <p:nvSpPr>
          <p:cNvPr id="95" name="Google Shape;95;p13"/>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96" name="Shape 96"/>
        <p:cNvGrpSpPr/>
        <p:nvPr/>
      </p:nvGrpSpPr>
      <p:grpSpPr>
        <a:xfrm>
          <a:off x="0" y="0"/>
          <a:ext cx="0" cy="0"/>
          <a:chOff x="0" y="0"/>
          <a:chExt cx="0" cy="0"/>
        </a:xfrm>
      </p:grpSpPr>
      <p:sp>
        <p:nvSpPr>
          <p:cNvPr id="97" name="Google Shape;97;p1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14"/>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0"/>
              <a:buFont typeface="Arial"/>
              <a:buNone/>
            </a:pPr>
            <a:r>
              <a:rPr b="1" i="0" lang="en" sz="40000" u="none" cap="none" strike="noStrike">
                <a:solidFill>
                  <a:schemeClr val="accent2"/>
                </a:solidFill>
                <a:latin typeface="Brygada 1918"/>
                <a:ea typeface="Brygada 1918"/>
                <a:cs typeface="Brygada 1918"/>
                <a:sym typeface="Brygada 1918"/>
              </a:rPr>
              <a:t>“</a:t>
            </a:r>
            <a:endParaRPr b="1" i="0" sz="40000" u="none" cap="none" strike="noStrike">
              <a:solidFill>
                <a:schemeClr val="accent2"/>
              </a:solidFill>
              <a:latin typeface="Brygada 1918"/>
              <a:ea typeface="Brygada 1918"/>
              <a:cs typeface="Brygada 1918"/>
              <a:sym typeface="Brygada 1918"/>
            </a:endParaRPr>
          </a:p>
        </p:txBody>
      </p:sp>
      <p:sp>
        <p:nvSpPr>
          <p:cNvPr id="99" name="Google Shape;99;p14"/>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000"/>
              <a:buN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0" name="Google Shape;100;p14"/>
          <p:cNvSpPr txBox="1"/>
          <p:nvPr>
            <p:ph idx="1" type="subTitle"/>
          </p:nvPr>
        </p:nvSpPr>
        <p:spPr>
          <a:xfrm>
            <a:off x="2051675" y="2985800"/>
            <a:ext cx="4341900" cy="31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pic>
        <p:nvPicPr>
          <p:cNvPr descr="GA-Cog-900.png" id="101" name="Google Shape;101;p14"/>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2" name="Google Shape;102;p14"/>
          <p:cNvSpPr txBox="1"/>
          <p:nvPr>
            <p:ph idx="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103" name="Shape 103"/>
        <p:cNvGrpSpPr/>
        <p:nvPr/>
      </p:nvGrpSpPr>
      <p:grpSpPr>
        <a:xfrm>
          <a:off x="0" y="0"/>
          <a:ext cx="0" cy="0"/>
          <a:chOff x="0" y="0"/>
          <a:chExt cx="0" cy="0"/>
        </a:xfrm>
      </p:grpSpPr>
      <p:pic>
        <p:nvPicPr>
          <p:cNvPr descr="GA-Cog-900.png" id="104" name="Google Shape;104;p1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5" name="Google Shape;105;p1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6" name="Google Shape;106;p15"/>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pic>
        <p:nvPicPr>
          <p:cNvPr id="107" name="Google Shape;107;p15"/>
          <p:cNvPicPr preferRelativeResize="0"/>
          <p:nvPr/>
        </p:nvPicPr>
        <p:blipFill rotWithShape="1">
          <a:blip r:embed="rId3">
            <a:alphaModFix/>
          </a:blip>
          <a:srcRect b="0" l="0" r="0" t="0"/>
          <a:stretch/>
        </p:blipFill>
        <p:spPr>
          <a:xfrm>
            <a:off x="7683788" y="182962"/>
            <a:ext cx="1003025" cy="958867"/>
          </a:xfrm>
          <a:prstGeom prst="rect">
            <a:avLst/>
          </a:prstGeom>
          <a:noFill/>
          <a:ln>
            <a:noFill/>
          </a:ln>
        </p:spPr>
      </p:pic>
      <p:sp>
        <p:nvSpPr>
          <p:cNvPr id="108" name="Google Shape;108;p15"/>
          <p:cNvSpPr/>
          <p:nvPr>
            <p:ph idx="2" type="pic"/>
          </p:nvPr>
        </p:nvSpPr>
        <p:spPr>
          <a:xfrm>
            <a:off x="5740500" y="1469575"/>
            <a:ext cx="2946300" cy="2946300"/>
          </a:xfrm>
          <a:prstGeom prst="rect">
            <a:avLst/>
          </a:prstGeom>
          <a:noFill/>
          <a:ln>
            <a:noFill/>
          </a:ln>
        </p:spPr>
      </p:sp>
      <p:sp>
        <p:nvSpPr>
          <p:cNvPr id="109" name="Google Shape;109;p15"/>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10" name="Google Shape;110;p1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111" name="Shape 111"/>
        <p:cNvGrpSpPr/>
        <p:nvPr/>
      </p:nvGrpSpPr>
      <p:grpSpPr>
        <a:xfrm>
          <a:off x="0" y="0"/>
          <a:ext cx="0" cy="0"/>
          <a:chOff x="0" y="0"/>
          <a:chExt cx="0" cy="0"/>
        </a:xfrm>
      </p:grpSpPr>
      <p:sp>
        <p:nvSpPr>
          <p:cNvPr id="112" name="Google Shape;112;p16"/>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3" name="Google Shape;113;p1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4" name="Google Shape;114;p1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5" name="Google Shape;115;p16"/>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000"/>
              <a:buFont typeface="Arial"/>
              <a:buNone/>
            </a:pPr>
            <a:r>
              <a:rPr b="1" i="0" lang="en" sz="3000" u="none" cap="none" strike="noStrike">
                <a:solidFill>
                  <a:srgbClr val="222222"/>
                </a:solidFill>
                <a:latin typeface="Barlow Condensed"/>
                <a:ea typeface="Barlow Condensed"/>
                <a:cs typeface="Barlow Condensed"/>
                <a:sym typeface="Barlow Condensed"/>
              </a:rPr>
              <a:t>Knowledge Check:</a:t>
            </a:r>
            <a:endParaRPr b="1" i="0" sz="2000" u="none" cap="none" strike="noStrike">
              <a:solidFill>
                <a:srgbClr val="222222"/>
              </a:solidFill>
              <a:latin typeface="Barlow Condensed"/>
              <a:ea typeface="Barlow Condensed"/>
              <a:cs typeface="Barlow Condensed"/>
              <a:sym typeface="Barlow Condensed"/>
            </a:endParaRPr>
          </a:p>
        </p:txBody>
      </p:sp>
      <p:sp>
        <p:nvSpPr>
          <p:cNvPr id="116" name="Google Shape;116;p16"/>
          <p:cNvSpPr txBox="1"/>
          <p:nvPr>
            <p:ph idx="1" type="subTitle"/>
          </p:nvPr>
        </p:nvSpPr>
        <p:spPr>
          <a:xfrm>
            <a:off x="1142150" y="946900"/>
            <a:ext cx="6349500" cy="3159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algn="l">
              <a:lnSpc>
                <a:spcPct val="115000"/>
              </a:lnSpc>
              <a:spcBef>
                <a:spcPts val="1000"/>
              </a:spcBef>
              <a:spcAft>
                <a:spcPts val="0"/>
              </a:spcAft>
              <a:buSzPts val="1400"/>
              <a:buNone/>
              <a:defRPr/>
            </a:lvl2pPr>
            <a:lvl3pPr lvl="2" algn="l">
              <a:lnSpc>
                <a:spcPct val="115000"/>
              </a:lnSpc>
              <a:spcBef>
                <a:spcPts val="1000"/>
              </a:spcBef>
              <a:spcAft>
                <a:spcPts val="0"/>
              </a:spcAft>
              <a:buSzPts val="1400"/>
              <a:buNone/>
              <a:defRPr/>
            </a:lvl3pPr>
            <a:lvl4pPr lvl="3" algn="l">
              <a:lnSpc>
                <a:spcPct val="115000"/>
              </a:lnSpc>
              <a:spcBef>
                <a:spcPts val="1000"/>
              </a:spcBef>
              <a:spcAft>
                <a:spcPts val="0"/>
              </a:spcAft>
              <a:buSzPts val="1400"/>
              <a:buNone/>
              <a:defRPr/>
            </a:lvl4pPr>
            <a:lvl5pPr lvl="4" algn="l">
              <a:lnSpc>
                <a:spcPct val="115000"/>
              </a:lnSpc>
              <a:spcBef>
                <a:spcPts val="1000"/>
              </a:spcBef>
              <a:spcAft>
                <a:spcPts val="0"/>
              </a:spcAft>
              <a:buSzPts val="1400"/>
              <a:buNone/>
              <a:defRPr/>
            </a:lvl5pPr>
            <a:lvl6pPr lvl="5" algn="l">
              <a:lnSpc>
                <a:spcPct val="115000"/>
              </a:lnSpc>
              <a:spcBef>
                <a:spcPts val="1000"/>
              </a:spcBef>
              <a:spcAft>
                <a:spcPts val="0"/>
              </a:spcAft>
              <a:buSzPts val="1400"/>
              <a:buNone/>
              <a:defRPr/>
            </a:lvl6pPr>
            <a:lvl7pPr lvl="6" algn="l">
              <a:lnSpc>
                <a:spcPct val="115000"/>
              </a:lnSpc>
              <a:spcBef>
                <a:spcPts val="1000"/>
              </a:spcBef>
              <a:spcAft>
                <a:spcPts val="0"/>
              </a:spcAft>
              <a:buSzPts val="1400"/>
              <a:buNone/>
              <a:defRPr/>
            </a:lvl7pPr>
            <a:lvl8pPr lvl="7" algn="l">
              <a:lnSpc>
                <a:spcPct val="115000"/>
              </a:lnSpc>
              <a:spcBef>
                <a:spcPts val="1000"/>
              </a:spcBef>
              <a:spcAft>
                <a:spcPts val="0"/>
              </a:spcAft>
              <a:buSzPts val="1400"/>
              <a:buNone/>
              <a:defRPr/>
            </a:lvl8pPr>
            <a:lvl9pPr lvl="8" algn="l">
              <a:lnSpc>
                <a:spcPct val="115000"/>
              </a:lnSpc>
              <a:spcBef>
                <a:spcPts val="1000"/>
              </a:spcBef>
              <a:spcAft>
                <a:spcPts val="1000"/>
              </a:spcAft>
              <a:buSzPts val="1400"/>
              <a:buNone/>
              <a:defRPr/>
            </a:lvl9pPr>
          </a:lstStyle>
          <a:p/>
        </p:txBody>
      </p:sp>
      <p:pic>
        <p:nvPicPr>
          <p:cNvPr id="117" name="Google Shape;117;p16"/>
          <p:cNvPicPr preferRelativeResize="0"/>
          <p:nvPr/>
        </p:nvPicPr>
        <p:blipFill rotWithShape="1">
          <a:blip r:embed="rId3">
            <a:alphaModFix/>
          </a:blip>
          <a:srcRect b="0" l="0" r="0" t="0"/>
          <a:stretch/>
        </p:blipFill>
        <p:spPr>
          <a:xfrm>
            <a:off x="7683776" y="247963"/>
            <a:ext cx="1003024" cy="833975"/>
          </a:xfrm>
          <a:prstGeom prst="rect">
            <a:avLst/>
          </a:prstGeom>
          <a:noFill/>
          <a:ln>
            <a:noFill/>
          </a:ln>
        </p:spPr>
      </p:pic>
      <p:sp>
        <p:nvSpPr>
          <p:cNvPr id="118" name="Google Shape;118;p16"/>
          <p:cNvSpPr txBox="1"/>
          <p:nvPr>
            <p:ph idx="2" type="body"/>
          </p:nvPr>
        </p:nvSpPr>
        <p:spPr>
          <a:xfrm>
            <a:off x="1142150" y="1600200"/>
            <a:ext cx="6349500" cy="23268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17"/>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 name="Google Shape;121;p1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22" name="Google Shape;122;p1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28" name="Shape 128"/>
        <p:cNvGrpSpPr/>
        <p:nvPr/>
      </p:nvGrpSpPr>
      <p:grpSpPr>
        <a:xfrm>
          <a:off x="0" y="0"/>
          <a:ext cx="0" cy="0"/>
          <a:chOff x="0" y="0"/>
          <a:chExt cx="0" cy="0"/>
        </a:xfrm>
      </p:grpSpPr>
      <p:pic>
        <p:nvPicPr>
          <p:cNvPr id="129" name="Google Shape;129;p19"/>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30" name="Google Shape;130;p19"/>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131" name="Google Shape;131;p19"/>
          <p:cNvGrpSpPr/>
          <p:nvPr/>
        </p:nvGrpSpPr>
        <p:grpSpPr>
          <a:xfrm>
            <a:off x="8668400" y="2593628"/>
            <a:ext cx="265400" cy="2345202"/>
            <a:chOff x="5434475" y="2630351"/>
            <a:chExt cx="265400" cy="2345202"/>
          </a:xfrm>
        </p:grpSpPr>
        <p:pic>
          <p:nvPicPr>
            <p:cNvPr id="132" name="Google Shape;132;p19"/>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133" name="Google Shape;133;p19"/>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134" name="Google Shape;134;p19"/>
          <p:cNvSpPr txBox="1"/>
          <p:nvPr>
            <p:ph type="ctrTitle"/>
          </p:nvPr>
        </p:nvSpPr>
        <p:spPr>
          <a:xfrm>
            <a:off x="457200" y="3383050"/>
            <a:ext cx="6428700" cy="1143000"/>
          </a:xfrm>
          <a:prstGeom prst="rect">
            <a:avLst/>
          </a:prstGeom>
        </p:spPr>
        <p:txBody>
          <a:bodyPr anchorCtr="0" anchor="t" bIns="0" lIns="0" spcFirstLastPara="1" rIns="0" wrap="square" tIns="0">
            <a:sp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35" name="Google Shape;135;p19"/>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9"/>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rtl="0" algn="l">
              <a:spcBef>
                <a:spcPts val="0"/>
              </a:spcBef>
              <a:spcAft>
                <a:spcPts val="0"/>
              </a:spcAft>
              <a:buNone/>
            </a:pPr>
            <a:r>
              <a:rPr b="1" lang="en" sz="4800">
                <a:solidFill>
                  <a:srgbClr val="E41F26"/>
                </a:solidFill>
                <a:latin typeface="Barlow Condensed"/>
                <a:ea typeface="Barlow Condensed"/>
                <a:cs typeface="Barlow Condensed"/>
                <a:sym typeface="Barlow Condensed"/>
              </a:rPr>
              <a:t>Generative</a:t>
            </a:r>
            <a:r>
              <a:rPr b="1" lang="en" sz="4800">
                <a:solidFill>
                  <a:srgbClr val="E41F26"/>
                </a:solidFill>
                <a:latin typeface="Barlow Condensed"/>
                <a:ea typeface="Barlow Condensed"/>
                <a:cs typeface="Barlow Condensed"/>
                <a:sym typeface="Barlow Condensed"/>
              </a:rPr>
              <a:t> AI </a:t>
            </a:r>
            <a:endParaRPr b="1" sz="4800">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137" name="Shape 137"/>
        <p:cNvGrpSpPr/>
        <p:nvPr/>
      </p:nvGrpSpPr>
      <p:grpSpPr>
        <a:xfrm>
          <a:off x="0" y="0"/>
          <a:ext cx="0" cy="0"/>
          <a:chOff x="0" y="0"/>
          <a:chExt cx="0" cy="0"/>
        </a:xfrm>
      </p:grpSpPr>
      <p:sp>
        <p:nvSpPr>
          <p:cNvPr id="138" name="Google Shape;138;p2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20"/>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0"/>
          <p:cNvPicPr preferRelativeResize="0"/>
          <p:nvPr/>
        </p:nvPicPr>
        <p:blipFill>
          <a:blip r:embed="rId2">
            <a:alphaModFix/>
          </a:blip>
          <a:stretch>
            <a:fillRect/>
          </a:stretch>
        </p:blipFill>
        <p:spPr>
          <a:xfrm>
            <a:off x="6461782" y="1488900"/>
            <a:ext cx="2058478" cy="1966650"/>
          </a:xfrm>
          <a:prstGeom prst="rect">
            <a:avLst/>
          </a:prstGeom>
          <a:noFill/>
          <a:ln>
            <a:noFill/>
          </a:ln>
        </p:spPr>
      </p:pic>
      <p:sp>
        <p:nvSpPr>
          <p:cNvPr id="141" name="Google Shape;141;p20"/>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OBJECTIVES</a:t>
            </a:r>
            <a:endParaRPr b="1" sz="3000">
              <a:latin typeface="Barlow Condensed"/>
              <a:ea typeface="Barlow Condensed"/>
              <a:cs typeface="Barlow Condensed"/>
              <a:sym typeface="Barlow Condensed"/>
            </a:endParaRPr>
          </a:p>
        </p:txBody>
      </p:sp>
      <p:sp>
        <p:nvSpPr>
          <p:cNvPr id="142" name="Google Shape;142;p20"/>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1000"/>
              </a:spcAft>
              <a:buNone/>
            </a:pPr>
            <a:r>
              <a:rPr lang="en" sz="1800">
                <a:solidFill>
                  <a:srgbClr val="222222"/>
                </a:solidFill>
                <a:latin typeface="Nunito"/>
                <a:ea typeface="Nunito"/>
                <a:cs typeface="Nunito"/>
                <a:sym typeface="Nunito"/>
              </a:rPr>
              <a:t>By the end of the lesson, you will be able to…</a:t>
            </a:r>
            <a:endParaRPr sz="1800">
              <a:solidFill>
                <a:srgbClr val="222222"/>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143" name="Shape 143"/>
        <p:cNvGrpSpPr/>
        <p:nvPr/>
      </p:nvGrpSpPr>
      <p:grpSpPr>
        <a:xfrm>
          <a:off x="0" y="0"/>
          <a:ext cx="0" cy="0"/>
          <a:chOff x="0" y="0"/>
          <a:chExt cx="0" cy="0"/>
        </a:xfrm>
      </p:grpSpPr>
      <p:sp>
        <p:nvSpPr>
          <p:cNvPr id="144" name="Google Shape;144;p2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1"/>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accent2"/>
                </a:solidFill>
                <a:latin typeface="Brygada 1918"/>
                <a:ea typeface="Brygada 1918"/>
                <a:cs typeface="Brygada 1918"/>
                <a:sym typeface="Brygada 1918"/>
              </a:rPr>
              <a:t>“</a:t>
            </a:r>
            <a:endParaRPr b="1" sz="40000">
              <a:solidFill>
                <a:schemeClr val="accent2"/>
              </a:solidFill>
              <a:latin typeface="Brygada 1918"/>
              <a:ea typeface="Brygada 1918"/>
              <a:cs typeface="Brygada 1918"/>
              <a:sym typeface="Brygada 1918"/>
            </a:endParaRPr>
          </a:p>
        </p:txBody>
      </p:sp>
      <p:sp>
        <p:nvSpPr>
          <p:cNvPr id="146" name="Google Shape;146;p21"/>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7" name="Google Shape;147;p21"/>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pic>
        <p:nvPicPr>
          <p:cNvPr descr="GA-Cog-900.png" id="148" name="Google Shape;148;p2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49" name="Google Shape;149;p21"/>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9" name="Google Shape;19;p3"/>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p3"/>
          <p:cNvGrpSpPr/>
          <p:nvPr/>
        </p:nvGrpSpPr>
        <p:grpSpPr>
          <a:xfrm>
            <a:off x="8668400" y="2593628"/>
            <a:ext cx="265400" cy="2345202"/>
            <a:chOff x="5434475" y="2630351"/>
            <a:chExt cx="265400" cy="2345202"/>
          </a:xfrm>
        </p:grpSpPr>
        <p:pic>
          <p:nvPicPr>
            <p:cNvPr id="21" name="Google Shape;21;p3"/>
            <p:cNvPicPr preferRelativeResize="0"/>
            <p:nvPr/>
          </p:nvPicPr>
          <p:blipFill rotWithShape="1">
            <a:blip r:embed="rId3">
              <a:alphaModFix/>
            </a:blip>
            <a:srcRect b="22951" l="16306" r="4068" t="22306"/>
            <a:stretch/>
          </p:blipFill>
          <p:spPr>
            <a:xfrm rot="-5400000">
              <a:off x="4543963" y="3520863"/>
              <a:ext cx="2046424" cy="265400"/>
            </a:xfrm>
            <a:prstGeom prst="rect">
              <a:avLst/>
            </a:prstGeom>
            <a:noFill/>
            <a:ln>
              <a:noFill/>
            </a:ln>
          </p:spPr>
        </p:pic>
        <p:pic>
          <p:nvPicPr>
            <p:cNvPr descr="General Assembly Logo Transparent" id="22" name="Google Shape;22;p3"/>
            <p:cNvPicPr preferRelativeResize="0"/>
            <p:nvPr/>
          </p:nvPicPr>
          <p:blipFill rotWithShape="1">
            <a:blip r:embed="rId4">
              <a:alphaModFix/>
            </a:blip>
            <a:srcRect b="0" l="0" r="65517" t="0"/>
            <a:stretch/>
          </p:blipFill>
          <p:spPr>
            <a:xfrm rot="-5400000">
              <a:off x="5427967" y="4703747"/>
              <a:ext cx="278436" cy="265176"/>
            </a:xfrm>
            <a:prstGeom prst="rect">
              <a:avLst/>
            </a:prstGeom>
            <a:noFill/>
            <a:ln>
              <a:noFill/>
            </a:ln>
          </p:spPr>
        </p:pic>
      </p:grpSp>
      <p:sp>
        <p:nvSpPr>
          <p:cNvPr id="23" name="Google Shape;23;p3"/>
          <p:cNvSpPr txBox="1"/>
          <p:nvPr>
            <p:ph type="ctrTitle"/>
          </p:nvPr>
        </p:nvSpPr>
        <p:spPr>
          <a:xfrm>
            <a:off x="457200" y="3383050"/>
            <a:ext cx="6428700" cy="11430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24" name="Google Shape;24;p3"/>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E41F26"/>
                </a:solidFill>
                <a:latin typeface="Barlow Condensed"/>
                <a:ea typeface="Barlow Condensed"/>
                <a:cs typeface="Barlow Condensed"/>
                <a:sym typeface="Barlow Condensed"/>
              </a:rPr>
              <a:t>Generative AI </a:t>
            </a:r>
            <a:endParaRPr b="1" i="0" sz="4800" u="none" cap="none" strike="noStrike">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150" name="Shape 150"/>
        <p:cNvGrpSpPr/>
        <p:nvPr/>
      </p:nvGrpSpPr>
      <p:grpSpPr>
        <a:xfrm>
          <a:off x="0" y="0"/>
          <a:ext cx="0" cy="0"/>
          <a:chOff x="0" y="0"/>
          <a:chExt cx="0" cy="0"/>
        </a:xfrm>
      </p:grpSpPr>
      <p:sp>
        <p:nvSpPr>
          <p:cNvPr id="151" name="Google Shape;151;p22"/>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52" name="Google Shape;152;p22"/>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53" name="Google Shape;153;p22"/>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54" name="Google Shape;154;p22"/>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55" name="Google Shape;155;p22"/>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56" name="Google Shape;156;p22"/>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DBED4"/>
                </a:solidFill>
                <a:latin typeface="Barlow Condensed"/>
                <a:ea typeface="Barlow Condensed"/>
                <a:cs typeface="Barlow Condensed"/>
                <a:sym typeface="Barlow Condensed"/>
              </a:rPr>
              <a:t>LEARN</a:t>
            </a:r>
            <a:endParaRPr b="1" sz="10000">
              <a:solidFill>
                <a:srgbClr val="3DBED4"/>
              </a:solidFill>
              <a:latin typeface="Barlow Condensed"/>
              <a:ea typeface="Barlow Condensed"/>
              <a:cs typeface="Barlow Condensed"/>
              <a:sym typeface="Barlow Condensed"/>
            </a:endParaRPr>
          </a:p>
        </p:txBody>
      </p:sp>
      <p:pic>
        <p:nvPicPr>
          <p:cNvPr id="157" name="Google Shape;157;p22"/>
          <p:cNvPicPr preferRelativeResize="0"/>
          <p:nvPr/>
        </p:nvPicPr>
        <p:blipFill>
          <a:blip r:embed="rId4">
            <a:alphaModFix/>
          </a:blip>
          <a:stretch>
            <a:fillRect/>
          </a:stretch>
        </p:blipFill>
        <p:spPr>
          <a:xfrm>
            <a:off x="7240850" y="651625"/>
            <a:ext cx="1143000" cy="1524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158" name="Shape 158"/>
        <p:cNvGrpSpPr/>
        <p:nvPr/>
      </p:nvGrpSpPr>
      <p:grpSpPr>
        <a:xfrm>
          <a:off x="0" y="0"/>
          <a:ext cx="0" cy="0"/>
          <a:chOff x="0" y="0"/>
          <a:chExt cx="0" cy="0"/>
        </a:xfrm>
      </p:grpSpPr>
      <p:pic>
        <p:nvPicPr>
          <p:cNvPr descr="GA-Cog-900.png" id="159" name="Google Shape;159;p2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60" name="Google Shape;160;p23"/>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61" name="Google Shape;161;p23"/>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p:txBody>
      </p:sp>
      <p:sp>
        <p:nvSpPr>
          <p:cNvPr id="162" name="Google Shape;162;p23"/>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a:spcBef>
                <a:spcPts val="0"/>
              </a:spcBef>
              <a:spcAft>
                <a:spcPts val="0"/>
              </a:spcAft>
              <a:buSzPts val="10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63" name="Google Shape;163;p23"/>
          <p:cNvSpPr/>
          <p:nvPr>
            <p:ph idx="2" type="pic"/>
          </p:nvPr>
        </p:nvSpPr>
        <p:spPr>
          <a:xfrm>
            <a:off x="5242200" y="979025"/>
            <a:ext cx="3444600" cy="3444600"/>
          </a:xfrm>
          <a:prstGeom prst="rect">
            <a:avLst/>
          </a:prstGeom>
          <a:noFill/>
          <a:ln>
            <a:noFill/>
          </a:ln>
        </p:spPr>
      </p:sp>
      <p:sp>
        <p:nvSpPr>
          <p:cNvPr id="164" name="Google Shape;164;p2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165" name="Shape 165"/>
        <p:cNvGrpSpPr/>
        <p:nvPr/>
      </p:nvGrpSpPr>
      <p:grpSpPr>
        <a:xfrm>
          <a:off x="0" y="0"/>
          <a:ext cx="0" cy="0"/>
          <a:chOff x="0" y="0"/>
          <a:chExt cx="0" cy="0"/>
        </a:xfrm>
      </p:grpSpPr>
      <p:pic>
        <p:nvPicPr>
          <p:cNvPr descr="GA-Cog-900.png" id="166" name="Google Shape;166;p2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67" name="Google Shape;167;p24"/>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68" name="Google Shape;168;p24"/>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69" name="Google Shape;169;p24"/>
          <p:cNvSpPr txBox="1"/>
          <p:nvPr>
            <p:ph idx="1" type="body"/>
          </p:nvPr>
        </p:nvSpPr>
        <p:spPr>
          <a:xfrm>
            <a:off x="1142150" y="1143850"/>
            <a:ext cx="7544700" cy="10530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0" name="Google Shape;170;p24"/>
          <p:cNvSpPr/>
          <p:nvPr>
            <p:ph idx="2" type="pic"/>
          </p:nvPr>
        </p:nvSpPr>
        <p:spPr>
          <a:xfrm>
            <a:off x="1142100" y="2575550"/>
            <a:ext cx="7544700" cy="1848000"/>
          </a:xfrm>
          <a:prstGeom prst="rect">
            <a:avLst/>
          </a:prstGeom>
          <a:noFill/>
          <a:ln>
            <a:noFill/>
          </a:ln>
        </p:spPr>
      </p:sp>
      <p:sp>
        <p:nvSpPr>
          <p:cNvPr id="171" name="Google Shape;171;p2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172" name="Shape 172"/>
        <p:cNvGrpSpPr/>
        <p:nvPr/>
      </p:nvGrpSpPr>
      <p:grpSpPr>
        <a:xfrm>
          <a:off x="0" y="0"/>
          <a:ext cx="0" cy="0"/>
          <a:chOff x="0" y="0"/>
          <a:chExt cx="0" cy="0"/>
        </a:xfrm>
      </p:grpSpPr>
      <p:pic>
        <p:nvPicPr>
          <p:cNvPr descr="GA-Cog-900.png" id="173" name="Google Shape;173;p2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4" name="Google Shape;174;p2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5" name="Google Shape;175;p25"/>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pic>
        <p:nvPicPr>
          <p:cNvPr id="176" name="Google Shape;176;p25"/>
          <p:cNvPicPr preferRelativeResize="0"/>
          <p:nvPr/>
        </p:nvPicPr>
        <p:blipFill>
          <a:blip r:embed="rId3">
            <a:alphaModFix/>
          </a:blip>
          <a:stretch>
            <a:fillRect/>
          </a:stretch>
        </p:blipFill>
        <p:spPr>
          <a:xfrm>
            <a:off x="7683788" y="182962"/>
            <a:ext cx="1003025" cy="958867"/>
          </a:xfrm>
          <a:prstGeom prst="rect">
            <a:avLst/>
          </a:prstGeom>
          <a:noFill/>
          <a:ln>
            <a:noFill/>
          </a:ln>
        </p:spPr>
      </p:pic>
      <p:sp>
        <p:nvSpPr>
          <p:cNvPr id="177" name="Google Shape;177;p25"/>
          <p:cNvSpPr/>
          <p:nvPr>
            <p:ph idx="2" type="pic"/>
          </p:nvPr>
        </p:nvSpPr>
        <p:spPr>
          <a:xfrm>
            <a:off x="5740500" y="1469575"/>
            <a:ext cx="2946300" cy="2946300"/>
          </a:xfrm>
          <a:prstGeom prst="rect">
            <a:avLst/>
          </a:prstGeom>
          <a:noFill/>
          <a:ln>
            <a:noFill/>
          </a:ln>
        </p:spPr>
      </p:sp>
      <p:sp>
        <p:nvSpPr>
          <p:cNvPr id="178" name="Google Shape;178;p25"/>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9" name="Google Shape;179;p2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180" name="Shape 180"/>
        <p:cNvGrpSpPr/>
        <p:nvPr/>
      </p:nvGrpSpPr>
      <p:grpSpPr>
        <a:xfrm>
          <a:off x="0" y="0"/>
          <a:ext cx="0" cy="0"/>
          <a:chOff x="0" y="0"/>
          <a:chExt cx="0" cy="0"/>
        </a:xfrm>
      </p:grpSpPr>
      <p:sp>
        <p:nvSpPr>
          <p:cNvPr id="181" name="Google Shape;181;p26"/>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82" name="Google Shape;182;p26"/>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83" name="Google Shape;183;p26"/>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84" name="Google Shape;184;p26"/>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85" name="Google Shape;185;p26"/>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86" name="Google Shape;186;p26"/>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E41F26"/>
                </a:solidFill>
                <a:latin typeface="Barlow Condensed"/>
                <a:ea typeface="Barlow Condensed"/>
                <a:cs typeface="Barlow Condensed"/>
                <a:sym typeface="Barlow Condensed"/>
              </a:rPr>
              <a:t>PRACTICE</a:t>
            </a:r>
            <a:endParaRPr b="1" sz="10000">
              <a:solidFill>
                <a:srgbClr val="E41F26"/>
              </a:solidFill>
              <a:latin typeface="Barlow Condensed"/>
              <a:ea typeface="Barlow Condensed"/>
              <a:cs typeface="Barlow Condensed"/>
              <a:sym typeface="Barlow Condensed"/>
            </a:endParaRPr>
          </a:p>
        </p:txBody>
      </p:sp>
      <p:pic>
        <p:nvPicPr>
          <p:cNvPr id="187" name="Google Shape;187;p26"/>
          <p:cNvPicPr preferRelativeResize="0"/>
          <p:nvPr/>
        </p:nvPicPr>
        <p:blipFill>
          <a:blip r:embed="rId4">
            <a:alphaModFix/>
          </a:blip>
          <a:stretch>
            <a:fillRect/>
          </a:stretch>
        </p:blipFill>
        <p:spPr>
          <a:xfrm>
            <a:off x="7149075" y="659200"/>
            <a:ext cx="1371600" cy="1371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188" name="Shape 188"/>
        <p:cNvGrpSpPr/>
        <p:nvPr/>
      </p:nvGrpSpPr>
      <p:grpSpPr>
        <a:xfrm>
          <a:off x="0" y="0"/>
          <a:ext cx="0" cy="0"/>
          <a:chOff x="0" y="0"/>
          <a:chExt cx="0" cy="0"/>
        </a:xfrm>
      </p:grpSpPr>
      <p:sp>
        <p:nvSpPr>
          <p:cNvPr id="189" name="Google Shape;189;p27"/>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90" name="Google Shape;190;p27"/>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91" name="Google Shape;191;p27"/>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92" name="Google Shape;192;p27"/>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93" name="Google Shape;193;p27"/>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94" name="Google Shape;194;p27"/>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740B5"/>
                </a:solidFill>
                <a:latin typeface="Barlow Condensed"/>
                <a:ea typeface="Barlow Condensed"/>
                <a:cs typeface="Barlow Condensed"/>
                <a:sym typeface="Barlow Condensed"/>
              </a:rPr>
              <a:t>REFLECT</a:t>
            </a:r>
            <a:endParaRPr b="1" sz="10000">
              <a:solidFill>
                <a:srgbClr val="3740B5"/>
              </a:solidFill>
              <a:latin typeface="Barlow Condensed"/>
              <a:ea typeface="Barlow Condensed"/>
              <a:cs typeface="Barlow Condensed"/>
              <a:sym typeface="Barlow Condensed"/>
            </a:endParaRPr>
          </a:p>
        </p:txBody>
      </p:sp>
      <p:pic>
        <p:nvPicPr>
          <p:cNvPr id="195" name="Google Shape;195;p27"/>
          <p:cNvPicPr preferRelativeResize="0"/>
          <p:nvPr/>
        </p:nvPicPr>
        <p:blipFill>
          <a:blip r:embed="rId4">
            <a:alphaModFix/>
          </a:blip>
          <a:stretch>
            <a:fillRect/>
          </a:stretch>
        </p:blipFill>
        <p:spPr>
          <a:xfrm>
            <a:off x="7089575" y="666750"/>
            <a:ext cx="1514475" cy="1676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196" name="Shape 196"/>
        <p:cNvGrpSpPr/>
        <p:nvPr/>
      </p:nvGrpSpPr>
      <p:grpSpPr>
        <a:xfrm>
          <a:off x="0" y="0"/>
          <a:ext cx="0" cy="0"/>
          <a:chOff x="0" y="0"/>
          <a:chExt cx="0" cy="0"/>
        </a:xfrm>
      </p:grpSpPr>
      <p:sp>
        <p:nvSpPr>
          <p:cNvPr id="197" name="Google Shape;197;p28"/>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8" name="Google Shape;198;p28"/>
          <p:cNvPicPr preferRelativeResize="0"/>
          <p:nvPr/>
        </p:nvPicPr>
        <p:blipFill rotWithShape="1">
          <a:blip r:embed="rId2">
            <a:alphaModFix/>
          </a:blip>
          <a:srcRect b="31602" l="0" r="0" t="42312"/>
          <a:stretch/>
        </p:blipFill>
        <p:spPr>
          <a:xfrm>
            <a:off x="2494700" y="2300813"/>
            <a:ext cx="4154800" cy="541875"/>
          </a:xfrm>
          <a:prstGeom prst="rect">
            <a:avLst/>
          </a:prstGeom>
          <a:noFill/>
          <a:ln>
            <a:noFill/>
          </a:ln>
        </p:spPr>
      </p:pic>
      <p:sp>
        <p:nvSpPr>
          <p:cNvPr id="199" name="Google Shape;199;p2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Nunito"/>
                <a:ea typeface="Nunito"/>
                <a:cs typeface="Nunito"/>
                <a:sym typeface="Nunito"/>
              </a:defRPr>
            </a:lvl1pPr>
            <a:lvl2pPr lvl="1" rtl="0">
              <a:buNone/>
              <a:defRPr sz="1300">
                <a:latin typeface="Nunito"/>
                <a:ea typeface="Nunito"/>
                <a:cs typeface="Nunito"/>
                <a:sym typeface="Nunito"/>
              </a:defRPr>
            </a:lvl2pPr>
            <a:lvl3pPr lvl="2" rtl="0">
              <a:buNone/>
              <a:defRPr sz="1300">
                <a:latin typeface="Nunito"/>
                <a:ea typeface="Nunito"/>
                <a:cs typeface="Nunito"/>
                <a:sym typeface="Nunito"/>
              </a:defRPr>
            </a:lvl3pPr>
            <a:lvl4pPr lvl="3" rtl="0">
              <a:buNone/>
              <a:defRPr sz="1300">
                <a:latin typeface="Nunito"/>
                <a:ea typeface="Nunito"/>
                <a:cs typeface="Nunito"/>
                <a:sym typeface="Nunito"/>
              </a:defRPr>
            </a:lvl4pPr>
            <a:lvl5pPr lvl="4" rtl="0">
              <a:buNone/>
              <a:defRPr sz="1300">
                <a:latin typeface="Nunito"/>
                <a:ea typeface="Nunito"/>
                <a:cs typeface="Nunito"/>
                <a:sym typeface="Nunito"/>
              </a:defRPr>
            </a:lvl5pPr>
            <a:lvl6pPr lvl="5" rtl="0">
              <a:buNone/>
              <a:defRPr sz="1300">
                <a:latin typeface="Nunito"/>
                <a:ea typeface="Nunito"/>
                <a:cs typeface="Nunito"/>
                <a:sym typeface="Nunito"/>
              </a:defRPr>
            </a:lvl6pPr>
            <a:lvl7pPr lvl="6" rtl="0">
              <a:buNone/>
              <a:defRPr sz="1300">
                <a:latin typeface="Nunito"/>
                <a:ea typeface="Nunito"/>
                <a:cs typeface="Nunito"/>
                <a:sym typeface="Nunito"/>
              </a:defRPr>
            </a:lvl7pPr>
            <a:lvl8pPr lvl="7" rtl="0">
              <a:buNone/>
              <a:defRPr sz="1300">
                <a:latin typeface="Nunito"/>
                <a:ea typeface="Nunito"/>
                <a:cs typeface="Nunito"/>
                <a:sym typeface="Nunito"/>
              </a:defRPr>
            </a:lvl8pPr>
            <a:lvl9pPr lvl="8" rtl="0">
              <a:buNone/>
              <a:defRPr sz="1300">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200" name="Shape 200"/>
        <p:cNvGrpSpPr/>
        <p:nvPr/>
      </p:nvGrpSpPr>
      <p:grpSpPr>
        <a:xfrm>
          <a:off x="0" y="0"/>
          <a:ext cx="0" cy="0"/>
          <a:chOff x="0" y="0"/>
          <a:chExt cx="0" cy="0"/>
        </a:xfrm>
      </p:grpSpPr>
      <p:sp>
        <p:nvSpPr>
          <p:cNvPr id="201" name="Google Shape;201;p29"/>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02" name="Google Shape;202;p2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03" name="Google Shape;203;p2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04" name="Google Shape;204;p29"/>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205" name="Google Shape;205;p29"/>
          <p:cNvSpPr txBox="1"/>
          <p:nvPr>
            <p:ph idx="1" type="body"/>
          </p:nvPr>
        </p:nvSpPr>
        <p:spPr>
          <a:xfrm>
            <a:off x="1142150" y="1143850"/>
            <a:ext cx="44028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206" name="Shape 206"/>
        <p:cNvGrpSpPr/>
        <p:nvPr/>
      </p:nvGrpSpPr>
      <p:grpSpPr>
        <a:xfrm>
          <a:off x="0" y="0"/>
          <a:ext cx="0" cy="0"/>
          <a:chOff x="0" y="0"/>
          <a:chExt cx="0" cy="0"/>
        </a:xfrm>
      </p:grpSpPr>
      <p:sp>
        <p:nvSpPr>
          <p:cNvPr id="207" name="Google Shape;207;p30"/>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08" name="Google Shape;208;p3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09" name="Google Shape;209;p3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10" name="Google Shape;210;p30"/>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0"/>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Tips for Reflection:</a:t>
            </a:r>
            <a:br>
              <a:rPr b="1" lang="en">
                <a:solidFill>
                  <a:srgbClr val="FFFFFF"/>
                </a:solidFill>
                <a:latin typeface="Barlow"/>
                <a:ea typeface="Barlow"/>
                <a:cs typeface="Barlow"/>
                <a:sym typeface="Barlow"/>
              </a:rPr>
            </a:br>
            <a:endParaRPr b="1">
              <a:solidFill>
                <a:srgbClr val="FFFFFF"/>
              </a:solidFill>
              <a:latin typeface="Barlow"/>
              <a:ea typeface="Barlow"/>
              <a:cs typeface="Barlow"/>
              <a:sym typeface="Barlow"/>
            </a:endParaRPr>
          </a:p>
          <a:p>
            <a:pPr indent="0" lvl="0" marL="0" rtl="0" algn="ctr">
              <a:spcBef>
                <a:spcPts val="0"/>
              </a:spcBef>
              <a:spcAft>
                <a:spcPts val="0"/>
              </a:spcAft>
              <a:buNone/>
            </a:pPr>
            <a:r>
              <a:rPr lang="en" sz="1200">
                <a:solidFill>
                  <a:srgbClr val="FFFFFF"/>
                </a:solidFill>
                <a:latin typeface="Nunito"/>
                <a:ea typeface="Nunito"/>
                <a:cs typeface="Nunito"/>
                <a:sym typeface="Nunito"/>
              </a:rPr>
              <a:t>Think carefully through the questions, provide specific details and examples, and try to break down your thinking. </a:t>
            </a:r>
            <a:endParaRPr sz="1200">
              <a:solidFill>
                <a:srgbClr val="FFFFFF"/>
              </a:solidFill>
              <a:latin typeface="Nunito"/>
              <a:ea typeface="Nunito"/>
              <a:cs typeface="Nunito"/>
              <a:sym typeface="Nunito"/>
            </a:endParaRPr>
          </a:p>
        </p:txBody>
      </p:sp>
      <p:sp>
        <p:nvSpPr>
          <p:cNvPr id="212" name="Google Shape;212;p30"/>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30"/>
          <p:cNvPicPr preferRelativeResize="0"/>
          <p:nvPr/>
        </p:nvPicPr>
        <p:blipFill>
          <a:blip r:embed="rId3">
            <a:alphaModFix/>
          </a:blip>
          <a:stretch>
            <a:fillRect/>
          </a:stretch>
        </p:blipFill>
        <p:spPr>
          <a:xfrm>
            <a:off x="7834175" y="1297575"/>
            <a:ext cx="376601" cy="376601"/>
          </a:xfrm>
          <a:prstGeom prst="rect">
            <a:avLst/>
          </a:prstGeom>
          <a:noFill/>
          <a:ln>
            <a:noFill/>
          </a:ln>
        </p:spPr>
      </p:pic>
      <p:sp>
        <p:nvSpPr>
          <p:cNvPr id="214" name="Google Shape;214;p30"/>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a:solidFill>
                  <a:srgbClr val="222222"/>
                </a:solidFill>
                <a:latin typeface="Nunito"/>
                <a:ea typeface="Nunito"/>
                <a:cs typeface="Nunito"/>
                <a:sym typeface="Nunito"/>
              </a:rPr>
              <a:t>Taking what you learned and what you practiced, answer the following reflection questions. </a:t>
            </a:r>
            <a:endParaRPr>
              <a:solidFill>
                <a:srgbClr val="222222"/>
              </a:solidFill>
              <a:latin typeface="Nunito"/>
              <a:ea typeface="Nunito"/>
              <a:cs typeface="Nunito"/>
              <a:sym typeface="Nunito"/>
            </a:endParaRPr>
          </a:p>
        </p:txBody>
      </p:sp>
      <p:sp>
        <p:nvSpPr>
          <p:cNvPr id="215" name="Google Shape;215;p30"/>
          <p:cNvSpPr txBox="1"/>
          <p:nvPr>
            <p:ph type="title"/>
          </p:nvPr>
        </p:nvSpPr>
        <p:spPr>
          <a:xfrm>
            <a:off x="1142200" y="457200"/>
            <a:ext cx="47988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216" name="Google Shape;216;p30"/>
          <p:cNvSpPr txBox="1"/>
          <p:nvPr>
            <p:ph idx="1" type="body"/>
          </p:nvPr>
        </p:nvSpPr>
        <p:spPr>
          <a:xfrm>
            <a:off x="1825600" y="1900075"/>
            <a:ext cx="4115400" cy="2326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217" name="Shape 217"/>
        <p:cNvGrpSpPr/>
        <p:nvPr/>
      </p:nvGrpSpPr>
      <p:grpSpPr>
        <a:xfrm>
          <a:off x="0" y="0"/>
          <a:ext cx="0" cy="0"/>
          <a:chOff x="0" y="0"/>
          <a:chExt cx="0" cy="0"/>
        </a:xfrm>
      </p:grpSpPr>
      <p:sp>
        <p:nvSpPr>
          <p:cNvPr id="218" name="Google Shape;218;p31"/>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19" name="Google Shape;219;p3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20" name="Google Shape;220;p3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21" name="Google Shape;221;p31"/>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Knowledge Check:</a:t>
            </a:r>
            <a:endParaRPr b="1" sz="2000">
              <a:solidFill>
                <a:srgbClr val="222222"/>
              </a:solidFill>
              <a:latin typeface="Barlow Condensed"/>
              <a:ea typeface="Barlow Condensed"/>
              <a:cs typeface="Barlow Condensed"/>
              <a:sym typeface="Barlow Condensed"/>
            </a:endParaRPr>
          </a:p>
        </p:txBody>
      </p:sp>
      <p:sp>
        <p:nvSpPr>
          <p:cNvPr id="222" name="Google Shape;222;p31"/>
          <p:cNvSpPr txBox="1"/>
          <p:nvPr>
            <p:ph idx="1" type="subTitle"/>
          </p:nvPr>
        </p:nvSpPr>
        <p:spPr>
          <a:xfrm>
            <a:off x="1142150" y="946900"/>
            <a:ext cx="6349500" cy="315900"/>
          </a:xfrm>
          <a:prstGeom prst="rect">
            <a:avLst/>
          </a:prstGeom>
        </p:spPr>
        <p:txBody>
          <a:bodyPr anchorCtr="0" anchor="t" bIns="0" lIns="0" spcFirstLastPara="1" rIns="0" wrap="square" tIns="0">
            <a:spAutoFit/>
          </a:bodyPr>
          <a:lstStyle>
            <a:lvl1pPr lvl="0">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pic>
        <p:nvPicPr>
          <p:cNvPr id="223" name="Google Shape;223;p31"/>
          <p:cNvPicPr preferRelativeResize="0"/>
          <p:nvPr/>
        </p:nvPicPr>
        <p:blipFill>
          <a:blip r:embed="rId3">
            <a:alphaModFix/>
          </a:blip>
          <a:stretch>
            <a:fillRect/>
          </a:stretch>
        </p:blipFill>
        <p:spPr>
          <a:xfrm>
            <a:off x="7683776" y="247963"/>
            <a:ext cx="1003024" cy="833975"/>
          </a:xfrm>
          <a:prstGeom prst="rect">
            <a:avLst/>
          </a:prstGeom>
          <a:noFill/>
          <a:ln>
            <a:noFill/>
          </a:ln>
        </p:spPr>
      </p:pic>
      <p:sp>
        <p:nvSpPr>
          <p:cNvPr id="224" name="Google Shape;224;p31"/>
          <p:cNvSpPr txBox="1"/>
          <p:nvPr>
            <p:ph idx="2" type="body"/>
          </p:nvPr>
        </p:nvSpPr>
        <p:spPr>
          <a:xfrm>
            <a:off x="1142150" y="1600200"/>
            <a:ext cx="6349500" cy="2326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26" name="Shape 26"/>
        <p:cNvGrpSpPr/>
        <p:nvPr/>
      </p:nvGrpSpPr>
      <p:grpSpPr>
        <a:xfrm>
          <a:off x="0" y="0"/>
          <a:ext cx="0" cy="0"/>
          <a:chOff x="0" y="0"/>
          <a:chExt cx="0" cy="0"/>
        </a:xfrm>
      </p:grpSpPr>
      <p:sp>
        <p:nvSpPr>
          <p:cNvPr id="27" name="Google Shape;27;p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4"/>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 name="Google Shape;29;p4"/>
          <p:cNvPicPr preferRelativeResize="0"/>
          <p:nvPr/>
        </p:nvPicPr>
        <p:blipFill rotWithShape="1">
          <a:blip r:embed="rId2">
            <a:alphaModFix/>
          </a:blip>
          <a:srcRect b="0" l="0" r="0" t="0"/>
          <a:stretch/>
        </p:blipFill>
        <p:spPr>
          <a:xfrm>
            <a:off x="6461782" y="1488900"/>
            <a:ext cx="2058478" cy="1966650"/>
          </a:xfrm>
          <a:prstGeom prst="rect">
            <a:avLst/>
          </a:prstGeom>
          <a:noFill/>
          <a:ln>
            <a:noFill/>
          </a:ln>
        </p:spPr>
      </p:pic>
      <p:sp>
        <p:nvSpPr>
          <p:cNvPr id="30" name="Google Shape;30;p4"/>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LEARNING OBJECTIVES</a:t>
            </a:r>
            <a:endParaRPr b="1" i="0" sz="3000" u="none" cap="none" strike="noStrike">
              <a:solidFill>
                <a:srgbClr val="000000"/>
              </a:solidFill>
              <a:latin typeface="Barlow Condensed"/>
              <a:ea typeface="Barlow Condensed"/>
              <a:cs typeface="Barlow Condensed"/>
              <a:sym typeface="Barlow Condensed"/>
            </a:endParaRPr>
          </a:p>
        </p:txBody>
      </p:sp>
      <p:sp>
        <p:nvSpPr>
          <p:cNvPr id="31" name="Google Shape;31;p4"/>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1000"/>
              </a:spcAft>
              <a:buClr>
                <a:srgbClr val="000000"/>
              </a:buClr>
              <a:buSzPts val="1800"/>
              <a:buFont typeface="Arial"/>
              <a:buNone/>
            </a:pPr>
            <a:r>
              <a:rPr b="0" i="0" lang="en" sz="1800" u="none" cap="none" strike="noStrike">
                <a:solidFill>
                  <a:srgbClr val="222222"/>
                </a:solidFill>
                <a:latin typeface="Nunito"/>
                <a:ea typeface="Nunito"/>
                <a:cs typeface="Nunito"/>
                <a:sym typeface="Nunito"/>
              </a:rPr>
              <a:t>By the end of the lesson, you will be able to…</a:t>
            </a:r>
            <a:endParaRPr b="0" i="0" sz="1800" u="none" cap="none" strike="noStrike">
              <a:solidFill>
                <a:srgbClr val="222222"/>
              </a:solidFill>
              <a:latin typeface="Nunito"/>
              <a:ea typeface="Nunito"/>
              <a:cs typeface="Nunito"/>
              <a:sym typeface="Nunit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225" name="Shape 225"/>
        <p:cNvGrpSpPr/>
        <p:nvPr/>
      </p:nvGrpSpPr>
      <p:grpSpPr>
        <a:xfrm>
          <a:off x="0" y="0"/>
          <a:ext cx="0" cy="0"/>
          <a:chOff x="0" y="0"/>
          <a:chExt cx="0" cy="0"/>
        </a:xfrm>
      </p:grpSpPr>
      <p:sp>
        <p:nvSpPr>
          <p:cNvPr id="226" name="Google Shape;226;p32"/>
          <p:cNvSpPr txBox="1"/>
          <p:nvPr>
            <p:ph type="title"/>
          </p:nvPr>
        </p:nvSpPr>
        <p:spPr>
          <a:xfrm>
            <a:off x="457200" y="280375"/>
            <a:ext cx="8520600" cy="572700"/>
          </a:xfrm>
          <a:prstGeom prst="rect">
            <a:avLst/>
          </a:prstGeom>
        </p:spPr>
        <p:txBody>
          <a:bodyPr anchorCtr="0" anchor="t" bIns="0" lIns="0" spcFirstLastPara="1" rIns="0"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27" name="Google Shape;227;p32"/>
          <p:cNvSpPr/>
          <p:nvPr/>
        </p:nvSpPr>
        <p:spPr>
          <a:xfrm>
            <a:off x="564165" y="223687"/>
            <a:ext cx="302700" cy="56700"/>
          </a:xfrm>
          <a:prstGeom prst="rect">
            <a:avLst/>
          </a:prstGeom>
          <a:solidFill>
            <a:schemeClr val="dk2"/>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28" name="Google Shape;228;p32"/>
          <p:cNvSpPr txBox="1"/>
          <p:nvPr>
            <p:ph idx="1" type="body"/>
          </p:nvPr>
        </p:nvSpPr>
        <p:spPr>
          <a:xfrm>
            <a:off x="4572000" y="4712925"/>
            <a:ext cx="3691800" cy="3936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sz="900"/>
            </a:lvl1pPr>
            <a:lvl2pPr indent="-285750" lvl="1" marL="914400" rtl="0">
              <a:spcBef>
                <a:spcPts val="1000"/>
              </a:spcBef>
              <a:spcAft>
                <a:spcPts val="0"/>
              </a:spcAft>
              <a:buSzPts val="900"/>
              <a:buChar char="○"/>
              <a:defRPr sz="900"/>
            </a:lvl2pPr>
            <a:lvl3pPr indent="-285750" lvl="2" marL="1371600" rtl="0">
              <a:spcBef>
                <a:spcPts val="1000"/>
              </a:spcBef>
              <a:spcAft>
                <a:spcPts val="0"/>
              </a:spcAft>
              <a:buSzPts val="900"/>
              <a:buChar char="■"/>
              <a:defRPr sz="900"/>
            </a:lvl3pPr>
            <a:lvl4pPr indent="-285750" lvl="3" marL="1828800" rtl="0">
              <a:spcBef>
                <a:spcPts val="1000"/>
              </a:spcBef>
              <a:spcAft>
                <a:spcPts val="0"/>
              </a:spcAft>
              <a:buSzPts val="900"/>
              <a:buChar char="●"/>
              <a:defRPr sz="900"/>
            </a:lvl4pPr>
            <a:lvl5pPr indent="-285750" lvl="4" marL="2286000" rtl="0">
              <a:spcBef>
                <a:spcPts val="1000"/>
              </a:spcBef>
              <a:spcAft>
                <a:spcPts val="0"/>
              </a:spcAft>
              <a:buSzPts val="900"/>
              <a:buChar char="○"/>
              <a:defRPr sz="900"/>
            </a:lvl5pPr>
            <a:lvl6pPr indent="-285750" lvl="5" marL="2743200" rtl="0">
              <a:spcBef>
                <a:spcPts val="1000"/>
              </a:spcBef>
              <a:spcAft>
                <a:spcPts val="0"/>
              </a:spcAft>
              <a:buSzPts val="900"/>
              <a:buChar char="■"/>
              <a:defRPr sz="900"/>
            </a:lvl6pPr>
            <a:lvl7pPr indent="-285750" lvl="6" marL="3200400" rtl="0">
              <a:spcBef>
                <a:spcPts val="1000"/>
              </a:spcBef>
              <a:spcAft>
                <a:spcPts val="0"/>
              </a:spcAft>
              <a:buSzPts val="900"/>
              <a:buChar char="●"/>
              <a:defRPr sz="900"/>
            </a:lvl7pPr>
            <a:lvl8pPr indent="-285750" lvl="7" marL="3657600" rtl="0">
              <a:spcBef>
                <a:spcPts val="1000"/>
              </a:spcBef>
              <a:spcAft>
                <a:spcPts val="0"/>
              </a:spcAft>
              <a:buSzPts val="900"/>
              <a:buChar char="○"/>
              <a:defRPr sz="900"/>
            </a:lvl8pPr>
            <a:lvl9pPr indent="-285750" lvl="8" marL="4114800" rtl="0">
              <a:spcBef>
                <a:spcPts val="1000"/>
              </a:spcBef>
              <a:spcAft>
                <a:spcPts val="1000"/>
              </a:spcAft>
              <a:buSzPts val="900"/>
              <a:buChar char="■"/>
              <a:defRPr sz="900"/>
            </a:lvl9pPr>
          </a:lstStyle>
          <a:p/>
        </p:txBody>
      </p:sp>
      <p:sp>
        <p:nvSpPr>
          <p:cNvPr id="229" name="Google Shape;229;p32"/>
          <p:cNvSpPr txBox="1"/>
          <p:nvPr>
            <p:ph idx="12" type="sldNum"/>
          </p:nvPr>
        </p:nvSpPr>
        <p:spPr>
          <a:xfrm>
            <a:off x="457200" y="4662725"/>
            <a:ext cx="2372100" cy="393600"/>
          </a:xfrm>
          <a:prstGeom prst="rect">
            <a:avLst/>
          </a:prstGeom>
        </p:spPr>
        <p:txBody>
          <a:bodyPr anchorCtr="0" anchor="ctr" bIns="0" lIns="0" spcFirstLastPara="1" rIns="0" wrap="square" tIns="0">
            <a:noAutofit/>
          </a:bodyPr>
          <a:lstStyle>
            <a:lvl1pPr lvl="0" rtl="0">
              <a:buNone/>
              <a:defRPr sz="900">
                <a:solidFill>
                  <a:schemeClr val="dk1"/>
                </a:solidFill>
              </a:defRPr>
            </a:lvl1pPr>
            <a:lvl2pPr lvl="1" rtl="0">
              <a:buNone/>
              <a:defRPr sz="900">
                <a:solidFill>
                  <a:schemeClr val="dk1"/>
                </a:solidFill>
              </a:defRPr>
            </a:lvl2pPr>
            <a:lvl3pPr lvl="2" rtl="0">
              <a:buNone/>
              <a:defRPr sz="900">
                <a:solidFill>
                  <a:schemeClr val="dk1"/>
                </a:solidFill>
              </a:defRPr>
            </a:lvl3pPr>
            <a:lvl4pPr lvl="3" rtl="0">
              <a:buNone/>
              <a:defRPr sz="900">
                <a:solidFill>
                  <a:schemeClr val="dk1"/>
                </a:solidFill>
              </a:defRPr>
            </a:lvl4pPr>
            <a:lvl5pPr lvl="4" rtl="0">
              <a:buNone/>
              <a:defRPr sz="900">
                <a:solidFill>
                  <a:schemeClr val="dk1"/>
                </a:solidFill>
              </a:defRPr>
            </a:lvl5pPr>
            <a:lvl6pPr lvl="5" rtl="0">
              <a:buNone/>
              <a:defRPr sz="900">
                <a:solidFill>
                  <a:schemeClr val="dk1"/>
                </a:solidFill>
              </a:defRPr>
            </a:lvl6pPr>
            <a:lvl7pPr lvl="6" rtl="0">
              <a:buNone/>
              <a:defRPr sz="900">
                <a:solidFill>
                  <a:schemeClr val="dk1"/>
                </a:solidFill>
              </a:defRPr>
            </a:lvl7pPr>
            <a:lvl8pPr lvl="7" rtl="0">
              <a:buNone/>
              <a:defRPr sz="900">
                <a:solidFill>
                  <a:schemeClr val="dk1"/>
                </a:solidFill>
              </a:defRPr>
            </a:lvl8pPr>
            <a:lvl9pPr lvl="8" rtl="0">
              <a:buNone/>
              <a:defRPr sz="900">
                <a:solidFill>
                  <a:schemeClr val="dk1"/>
                </a:solidFill>
              </a:defRPr>
            </a:lvl9pPr>
          </a:lstStyle>
          <a:p>
            <a:pPr indent="0" lvl="0" marL="0" rtl="0" algn="r">
              <a:spcBef>
                <a:spcPts val="0"/>
              </a:spcBef>
              <a:spcAft>
                <a:spcPts val="0"/>
              </a:spcAft>
              <a:buNone/>
            </a:pPr>
            <a:fld id="{00000000-1234-1234-1234-123412341234}" type="slidenum">
              <a:rPr lang="en"/>
              <a:t>‹#›</a:t>
            </a:fld>
            <a:r>
              <a:rPr lang="en"/>
              <a:t> | © 202</a:t>
            </a:r>
            <a:r>
              <a:rPr lang="en"/>
              <a:t>3</a:t>
            </a:r>
            <a:r>
              <a:rPr lang="en"/>
              <a:t>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230" name="Shape 230"/>
        <p:cNvGrpSpPr/>
        <p:nvPr/>
      </p:nvGrpSpPr>
      <p:grpSpPr>
        <a:xfrm>
          <a:off x="0" y="0"/>
          <a:ext cx="0" cy="0"/>
          <a:chOff x="0" y="0"/>
          <a:chExt cx="0" cy="0"/>
        </a:xfrm>
      </p:grpSpPr>
      <p:sp>
        <p:nvSpPr>
          <p:cNvPr id="231" name="Google Shape;231;p33"/>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32" name="Google Shape;232;p33"/>
          <p:cNvSpPr txBox="1"/>
          <p:nvPr>
            <p:ph type="title"/>
          </p:nvPr>
        </p:nvSpPr>
        <p:spPr>
          <a:xfrm>
            <a:off x="914400" y="457200"/>
            <a:ext cx="75321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3" name="Google Shape;233;p33"/>
          <p:cNvSpPr txBox="1"/>
          <p:nvPr>
            <p:ph idx="1" type="body"/>
          </p:nvPr>
        </p:nvSpPr>
        <p:spPr>
          <a:xfrm>
            <a:off x="914400" y="1190625"/>
            <a:ext cx="7532100" cy="3335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Nunito"/>
              <a:buChar char="⮕"/>
              <a:defRPr>
                <a:latin typeface="Nunito"/>
                <a:ea typeface="Nunito"/>
                <a:cs typeface="Nunito"/>
                <a:sym typeface="Nunito"/>
              </a:defRPr>
            </a:lvl1pPr>
            <a:lvl2pPr indent="-317500" lvl="1" marL="914400" rtl="0">
              <a:spcBef>
                <a:spcPts val="1000"/>
              </a:spcBef>
              <a:spcAft>
                <a:spcPts val="0"/>
              </a:spcAft>
              <a:buSzPts val="1400"/>
              <a:buFont typeface="Nunito"/>
              <a:buChar char="○"/>
              <a:defRPr>
                <a:latin typeface="Nunito"/>
                <a:ea typeface="Nunito"/>
                <a:cs typeface="Nunito"/>
                <a:sym typeface="Nunito"/>
              </a:defRPr>
            </a:lvl2pPr>
            <a:lvl3pPr indent="-317500" lvl="2" marL="1371600" rtl="0">
              <a:spcBef>
                <a:spcPts val="1000"/>
              </a:spcBef>
              <a:spcAft>
                <a:spcPts val="0"/>
              </a:spcAft>
              <a:buSzPts val="1400"/>
              <a:buFont typeface="Nunito"/>
              <a:buChar char="■"/>
              <a:defRPr>
                <a:latin typeface="Nunito"/>
                <a:ea typeface="Nunito"/>
                <a:cs typeface="Nunito"/>
                <a:sym typeface="Nunito"/>
              </a:defRPr>
            </a:lvl3pPr>
            <a:lvl4pPr indent="-317500" lvl="3" marL="1828800" rtl="0">
              <a:spcBef>
                <a:spcPts val="1000"/>
              </a:spcBef>
              <a:spcAft>
                <a:spcPts val="0"/>
              </a:spcAft>
              <a:buSzPts val="1400"/>
              <a:buFont typeface="Nunito"/>
              <a:buChar char="●"/>
              <a:defRPr>
                <a:latin typeface="Nunito"/>
                <a:ea typeface="Nunito"/>
                <a:cs typeface="Nunito"/>
                <a:sym typeface="Nunito"/>
              </a:defRPr>
            </a:lvl4pPr>
            <a:lvl5pPr indent="-317500" lvl="4" marL="2286000" rtl="0">
              <a:spcBef>
                <a:spcPts val="1000"/>
              </a:spcBef>
              <a:spcAft>
                <a:spcPts val="0"/>
              </a:spcAft>
              <a:buSzPts val="1400"/>
              <a:buFont typeface="Nunito"/>
              <a:buChar char="○"/>
              <a:defRPr>
                <a:latin typeface="Nunito"/>
                <a:ea typeface="Nunito"/>
                <a:cs typeface="Nunito"/>
                <a:sym typeface="Nunito"/>
              </a:defRPr>
            </a:lvl5pPr>
            <a:lvl6pPr indent="-317500" lvl="5" marL="2743200" rtl="0">
              <a:spcBef>
                <a:spcPts val="1000"/>
              </a:spcBef>
              <a:spcAft>
                <a:spcPts val="0"/>
              </a:spcAft>
              <a:buSzPts val="1400"/>
              <a:buFont typeface="Nunito"/>
              <a:buChar char="■"/>
              <a:defRPr>
                <a:latin typeface="Nunito"/>
                <a:ea typeface="Nunito"/>
                <a:cs typeface="Nunito"/>
                <a:sym typeface="Nunito"/>
              </a:defRPr>
            </a:lvl6pPr>
            <a:lvl7pPr indent="-317500" lvl="6" marL="3200400" rtl="0">
              <a:spcBef>
                <a:spcPts val="1000"/>
              </a:spcBef>
              <a:spcAft>
                <a:spcPts val="0"/>
              </a:spcAft>
              <a:buSzPts val="1400"/>
              <a:buFont typeface="Nunito"/>
              <a:buChar char="●"/>
              <a:defRPr>
                <a:latin typeface="Nunito"/>
                <a:ea typeface="Nunito"/>
                <a:cs typeface="Nunito"/>
                <a:sym typeface="Nunito"/>
              </a:defRPr>
            </a:lvl7pPr>
            <a:lvl8pPr indent="-317500" lvl="7" marL="3657600" rtl="0">
              <a:spcBef>
                <a:spcPts val="1000"/>
              </a:spcBef>
              <a:spcAft>
                <a:spcPts val="0"/>
              </a:spcAft>
              <a:buSzPts val="1400"/>
              <a:buFont typeface="Nunito"/>
              <a:buChar char="○"/>
              <a:defRPr>
                <a:latin typeface="Nunito"/>
                <a:ea typeface="Nunito"/>
                <a:cs typeface="Nunito"/>
                <a:sym typeface="Nunito"/>
              </a:defRPr>
            </a:lvl8pPr>
            <a:lvl9pPr indent="-317500" lvl="8" marL="4114800" rtl="0">
              <a:spcBef>
                <a:spcPts val="1000"/>
              </a:spcBef>
              <a:spcAft>
                <a:spcPts val="1000"/>
              </a:spcAft>
              <a:buSzPts val="1400"/>
              <a:buFont typeface="Nunito"/>
              <a:buChar char="■"/>
              <a:defRPr>
                <a:latin typeface="Nunito"/>
                <a:ea typeface="Nunito"/>
                <a:cs typeface="Nunito"/>
                <a:sym typeface="Nunito"/>
              </a:defRPr>
            </a:lvl9pPr>
          </a:lstStyle>
          <a:p/>
        </p:txBody>
      </p:sp>
      <p:sp>
        <p:nvSpPr>
          <p:cNvPr id="234" name="Google Shape;234;p3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35" name="Google Shape;235;p3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36" name="Google Shape;236;p33"/>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FFFFFF"/>
                </a:solidFill>
                <a:latin typeface="Barlow Condensed SemiBold"/>
                <a:ea typeface="Barlow Condensed SemiBold"/>
                <a:cs typeface="Barlow Condensed SemiBold"/>
                <a:sym typeface="Barlow Condensed SemiBold"/>
              </a:rPr>
              <a:t>FOR PRESENTER USE ONLY</a:t>
            </a:r>
            <a:endParaRPr sz="2000">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7" name="Shape 237"/>
        <p:cNvGrpSpPr/>
        <p:nvPr/>
      </p:nvGrpSpPr>
      <p:grpSpPr>
        <a:xfrm>
          <a:off x="0" y="0"/>
          <a:ext cx="0" cy="0"/>
          <a:chOff x="0" y="0"/>
          <a:chExt cx="0" cy="0"/>
        </a:xfrm>
      </p:grpSpPr>
      <p:sp>
        <p:nvSpPr>
          <p:cNvPr id="238" name="Google Shape;238;p34"/>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9" name="Google Shape;239;p3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40" name="Google Shape;240;p34"/>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32" name="Shape 32"/>
        <p:cNvGrpSpPr/>
        <p:nvPr/>
      </p:nvGrpSpPr>
      <p:grpSpPr>
        <a:xfrm>
          <a:off x="0" y="0"/>
          <a:ext cx="0" cy="0"/>
          <a:chOff x="0" y="0"/>
          <a:chExt cx="0" cy="0"/>
        </a:xfrm>
      </p:grpSpPr>
      <p:sp>
        <p:nvSpPr>
          <p:cNvPr id="33" name="Google Shape;33;p5"/>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34" name="Google Shape;34;p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35" name="Google Shape;35;p5"/>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36" name="Google Shape;36;p5"/>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37" name="Google Shape;37;p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8" name="Google Shape;38;p5"/>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DBED4"/>
                </a:solidFill>
                <a:latin typeface="Barlow Condensed"/>
                <a:ea typeface="Barlow Condensed"/>
                <a:cs typeface="Barlow Condensed"/>
                <a:sym typeface="Barlow Condensed"/>
              </a:rPr>
              <a:t>LEARN</a:t>
            </a:r>
            <a:endParaRPr b="1" i="0" sz="10000" u="none" cap="none" strike="noStrike">
              <a:solidFill>
                <a:srgbClr val="3DBED4"/>
              </a:solidFill>
              <a:latin typeface="Barlow Condensed"/>
              <a:ea typeface="Barlow Condensed"/>
              <a:cs typeface="Barlow Condensed"/>
              <a:sym typeface="Barlow Condensed"/>
            </a:endParaRPr>
          </a:p>
        </p:txBody>
      </p:sp>
      <p:pic>
        <p:nvPicPr>
          <p:cNvPr id="39" name="Google Shape;39;p5"/>
          <p:cNvPicPr preferRelativeResize="0"/>
          <p:nvPr/>
        </p:nvPicPr>
        <p:blipFill rotWithShape="1">
          <a:blip r:embed="rId4">
            <a:alphaModFix/>
          </a:blip>
          <a:srcRect b="0" l="0" r="0" t="0"/>
          <a:stretch/>
        </p:blipFill>
        <p:spPr>
          <a:xfrm>
            <a:off x="7240850" y="651625"/>
            <a:ext cx="1143000" cy="152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40" name="Shape 40"/>
        <p:cNvGrpSpPr/>
        <p:nvPr/>
      </p:nvGrpSpPr>
      <p:grpSpPr>
        <a:xfrm>
          <a:off x="0" y="0"/>
          <a:ext cx="0" cy="0"/>
          <a:chOff x="0" y="0"/>
          <a:chExt cx="0" cy="0"/>
        </a:xfrm>
      </p:grpSpPr>
      <p:pic>
        <p:nvPicPr>
          <p:cNvPr descr="GA-Cog-900.png" id="41" name="Google Shape;41;p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42" name="Google Shape;42;p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3" name="Google Shape;43;p6"/>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44" name="Google Shape;44;p6"/>
          <p:cNvSpPr txBox="1"/>
          <p:nvPr>
            <p:ph idx="1" type="body"/>
          </p:nvPr>
        </p:nvSpPr>
        <p:spPr>
          <a:xfrm>
            <a:off x="1142150" y="1143850"/>
            <a:ext cx="7544700" cy="10530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45" name="Google Shape;45;p6"/>
          <p:cNvSpPr/>
          <p:nvPr>
            <p:ph idx="2" type="pic"/>
          </p:nvPr>
        </p:nvSpPr>
        <p:spPr>
          <a:xfrm>
            <a:off x="1142100" y="2575550"/>
            <a:ext cx="7544700" cy="1848000"/>
          </a:xfrm>
          <a:prstGeom prst="rect">
            <a:avLst/>
          </a:prstGeom>
          <a:noFill/>
          <a:ln>
            <a:noFill/>
          </a:ln>
        </p:spPr>
      </p:sp>
      <p:sp>
        <p:nvSpPr>
          <p:cNvPr id="46" name="Google Shape;46;p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47" name="Shape 47"/>
        <p:cNvGrpSpPr/>
        <p:nvPr/>
      </p:nvGrpSpPr>
      <p:grpSpPr>
        <a:xfrm>
          <a:off x="0" y="0"/>
          <a:ext cx="0" cy="0"/>
          <a:chOff x="0" y="0"/>
          <a:chExt cx="0" cy="0"/>
        </a:xfrm>
      </p:grpSpPr>
      <p:sp>
        <p:nvSpPr>
          <p:cNvPr id="48" name="Google Shape;48;p7"/>
          <p:cNvSpPr txBox="1"/>
          <p:nvPr>
            <p:ph type="title"/>
          </p:nvPr>
        </p:nvSpPr>
        <p:spPr>
          <a:xfrm>
            <a:off x="457200" y="280375"/>
            <a:ext cx="8520600" cy="572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sz="2400"/>
            </a:lvl1pPr>
            <a:lvl2pPr lvl="1" algn="l">
              <a:lnSpc>
                <a:spcPct val="100000"/>
              </a:lnSpc>
              <a:spcBef>
                <a:spcPts val="0"/>
              </a:spcBef>
              <a:spcAft>
                <a:spcPts val="0"/>
              </a:spcAft>
              <a:buSzPts val="2800"/>
              <a:buNone/>
              <a:defRPr sz="2400"/>
            </a:lvl2pPr>
            <a:lvl3pPr lvl="2" algn="l">
              <a:lnSpc>
                <a:spcPct val="100000"/>
              </a:lnSpc>
              <a:spcBef>
                <a:spcPts val="0"/>
              </a:spcBef>
              <a:spcAft>
                <a:spcPts val="0"/>
              </a:spcAft>
              <a:buSzPts val="2800"/>
              <a:buNone/>
              <a:defRPr sz="2400"/>
            </a:lvl3pPr>
            <a:lvl4pPr lvl="3" algn="l">
              <a:lnSpc>
                <a:spcPct val="100000"/>
              </a:lnSpc>
              <a:spcBef>
                <a:spcPts val="0"/>
              </a:spcBef>
              <a:spcAft>
                <a:spcPts val="0"/>
              </a:spcAft>
              <a:buSzPts val="2800"/>
              <a:buNone/>
              <a:defRPr sz="2400"/>
            </a:lvl4pPr>
            <a:lvl5pPr lvl="4" algn="l">
              <a:lnSpc>
                <a:spcPct val="100000"/>
              </a:lnSpc>
              <a:spcBef>
                <a:spcPts val="0"/>
              </a:spcBef>
              <a:spcAft>
                <a:spcPts val="0"/>
              </a:spcAft>
              <a:buSzPts val="2800"/>
              <a:buNone/>
              <a:defRPr sz="2400"/>
            </a:lvl5pPr>
            <a:lvl6pPr lvl="5" algn="l">
              <a:lnSpc>
                <a:spcPct val="100000"/>
              </a:lnSpc>
              <a:spcBef>
                <a:spcPts val="0"/>
              </a:spcBef>
              <a:spcAft>
                <a:spcPts val="0"/>
              </a:spcAft>
              <a:buSzPts val="2800"/>
              <a:buNone/>
              <a:defRPr sz="2400"/>
            </a:lvl6pPr>
            <a:lvl7pPr lvl="6" algn="l">
              <a:lnSpc>
                <a:spcPct val="100000"/>
              </a:lnSpc>
              <a:spcBef>
                <a:spcPts val="0"/>
              </a:spcBef>
              <a:spcAft>
                <a:spcPts val="0"/>
              </a:spcAft>
              <a:buSzPts val="2800"/>
              <a:buNone/>
              <a:defRPr sz="2400"/>
            </a:lvl7pPr>
            <a:lvl8pPr lvl="7" algn="l">
              <a:lnSpc>
                <a:spcPct val="100000"/>
              </a:lnSpc>
              <a:spcBef>
                <a:spcPts val="0"/>
              </a:spcBef>
              <a:spcAft>
                <a:spcPts val="0"/>
              </a:spcAft>
              <a:buSzPts val="2800"/>
              <a:buNone/>
              <a:defRPr sz="2400"/>
            </a:lvl8pPr>
            <a:lvl9pPr lvl="8" algn="l">
              <a:lnSpc>
                <a:spcPct val="100000"/>
              </a:lnSpc>
              <a:spcBef>
                <a:spcPts val="0"/>
              </a:spcBef>
              <a:spcAft>
                <a:spcPts val="0"/>
              </a:spcAft>
              <a:buSzPts val="2800"/>
              <a:buNone/>
              <a:defRPr sz="2400"/>
            </a:lvl9pPr>
          </a:lstStyle>
          <a:p/>
        </p:txBody>
      </p:sp>
      <p:sp>
        <p:nvSpPr>
          <p:cNvPr id="49" name="Google Shape;49;p7"/>
          <p:cNvSpPr/>
          <p:nvPr/>
        </p:nvSpPr>
        <p:spPr>
          <a:xfrm>
            <a:off x="564165" y="223687"/>
            <a:ext cx="302700" cy="56700"/>
          </a:xfrm>
          <a:prstGeom prst="rect">
            <a:avLst/>
          </a:prstGeom>
          <a:solidFill>
            <a:schemeClr val="dk2"/>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7"/>
          <p:cNvSpPr txBox="1"/>
          <p:nvPr>
            <p:ph idx="1" type="body"/>
          </p:nvPr>
        </p:nvSpPr>
        <p:spPr>
          <a:xfrm>
            <a:off x="4572000" y="4712925"/>
            <a:ext cx="3691800" cy="3936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900"/>
            </a:lvl1pPr>
            <a:lvl2pPr indent="-285750" lvl="1" marL="914400" algn="l">
              <a:lnSpc>
                <a:spcPct val="115000"/>
              </a:lnSpc>
              <a:spcBef>
                <a:spcPts val="1000"/>
              </a:spcBef>
              <a:spcAft>
                <a:spcPts val="0"/>
              </a:spcAft>
              <a:buSzPts val="900"/>
              <a:buChar char="○"/>
              <a:defRPr sz="900"/>
            </a:lvl2pPr>
            <a:lvl3pPr indent="-285750" lvl="2" marL="1371600" algn="l">
              <a:lnSpc>
                <a:spcPct val="115000"/>
              </a:lnSpc>
              <a:spcBef>
                <a:spcPts val="1000"/>
              </a:spcBef>
              <a:spcAft>
                <a:spcPts val="0"/>
              </a:spcAft>
              <a:buSzPts val="900"/>
              <a:buChar char="■"/>
              <a:defRPr sz="900"/>
            </a:lvl3pPr>
            <a:lvl4pPr indent="-285750" lvl="3" marL="1828800" algn="l">
              <a:lnSpc>
                <a:spcPct val="115000"/>
              </a:lnSpc>
              <a:spcBef>
                <a:spcPts val="1000"/>
              </a:spcBef>
              <a:spcAft>
                <a:spcPts val="0"/>
              </a:spcAft>
              <a:buSzPts val="900"/>
              <a:buChar char="●"/>
              <a:defRPr sz="900"/>
            </a:lvl4pPr>
            <a:lvl5pPr indent="-285750" lvl="4" marL="2286000" algn="l">
              <a:lnSpc>
                <a:spcPct val="115000"/>
              </a:lnSpc>
              <a:spcBef>
                <a:spcPts val="1000"/>
              </a:spcBef>
              <a:spcAft>
                <a:spcPts val="0"/>
              </a:spcAft>
              <a:buSzPts val="900"/>
              <a:buChar char="○"/>
              <a:defRPr sz="900"/>
            </a:lvl5pPr>
            <a:lvl6pPr indent="-285750" lvl="5" marL="2743200" algn="l">
              <a:lnSpc>
                <a:spcPct val="115000"/>
              </a:lnSpc>
              <a:spcBef>
                <a:spcPts val="1000"/>
              </a:spcBef>
              <a:spcAft>
                <a:spcPts val="0"/>
              </a:spcAft>
              <a:buSzPts val="900"/>
              <a:buChar char="■"/>
              <a:defRPr sz="900"/>
            </a:lvl6pPr>
            <a:lvl7pPr indent="-285750" lvl="6" marL="3200400" algn="l">
              <a:lnSpc>
                <a:spcPct val="115000"/>
              </a:lnSpc>
              <a:spcBef>
                <a:spcPts val="1000"/>
              </a:spcBef>
              <a:spcAft>
                <a:spcPts val="0"/>
              </a:spcAft>
              <a:buSzPts val="900"/>
              <a:buChar char="●"/>
              <a:defRPr sz="900"/>
            </a:lvl7pPr>
            <a:lvl8pPr indent="-285750" lvl="7" marL="3657600" algn="l">
              <a:lnSpc>
                <a:spcPct val="115000"/>
              </a:lnSpc>
              <a:spcBef>
                <a:spcPts val="1000"/>
              </a:spcBef>
              <a:spcAft>
                <a:spcPts val="0"/>
              </a:spcAft>
              <a:buSzPts val="900"/>
              <a:buChar char="○"/>
              <a:defRPr sz="900"/>
            </a:lvl8pPr>
            <a:lvl9pPr indent="-285750" lvl="8" marL="4114800" algn="l">
              <a:lnSpc>
                <a:spcPct val="115000"/>
              </a:lnSpc>
              <a:spcBef>
                <a:spcPts val="1000"/>
              </a:spcBef>
              <a:spcAft>
                <a:spcPts val="1000"/>
              </a:spcAft>
              <a:buSzPts val="900"/>
              <a:buChar char="■"/>
              <a:defRPr sz="900"/>
            </a:lvl9pPr>
          </a:lstStyle>
          <a:p/>
        </p:txBody>
      </p:sp>
      <p:sp>
        <p:nvSpPr>
          <p:cNvPr id="51" name="Google Shape;51;p7"/>
          <p:cNvSpPr txBox="1"/>
          <p:nvPr>
            <p:ph idx="12" type="sldNum"/>
          </p:nvPr>
        </p:nvSpPr>
        <p:spPr>
          <a:xfrm>
            <a:off x="457200" y="4662725"/>
            <a:ext cx="23721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r>
              <a:rPr lang="en"/>
              <a:t> | © 2023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52" name="Shape 52"/>
        <p:cNvGrpSpPr/>
        <p:nvPr/>
      </p:nvGrpSpPr>
      <p:grpSpPr>
        <a:xfrm>
          <a:off x="0" y="0"/>
          <a:ext cx="0" cy="0"/>
          <a:chOff x="0" y="0"/>
          <a:chExt cx="0" cy="0"/>
        </a:xfrm>
      </p:grpSpPr>
      <p:pic>
        <p:nvPicPr>
          <p:cNvPr descr="GA-Cog-900.png" id="53" name="Google Shape;53;p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4" name="Google Shape;54;p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5" name="Google Shape;55;p8"/>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56" name="Google Shape;56;p8"/>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57" name="Google Shape;57;p8"/>
          <p:cNvSpPr/>
          <p:nvPr>
            <p:ph idx="2" type="pic"/>
          </p:nvPr>
        </p:nvSpPr>
        <p:spPr>
          <a:xfrm>
            <a:off x="5242200" y="979025"/>
            <a:ext cx="3444600" cy="3444600"/>
          </a:xfrm>
          <a:prstGeom prst="rect">
            <a:avLst/>
          </a:prstGeom>
          <a:noFill/>
          <a:ln>
            <a:noFill/>
          </a:ln>
        </p:spPr>
      </p:sp>
      <p:sp>
        <p:nvSpPr>
          <p:cNvPr id="58" name="Google Shape;58;p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59" name="Shape 59"/>
        <p:cNvGrpSpPr/>
        <p:nvPr/>
      </p:nvGrpSpPr>
      <p:grpSpPr>
        <a:xfrm>
          <a:off x="0" y="0"/>
          <a:ext cx="0" cy="0"/>
          <a:chOff x="0" y="0"/>
          <a:chExt cx="0" cy="0"/>
        </a:xfrm>
      </p:grpSpPr>
      <p:sp>
        <p:nvSpPr>
          <p:cNvPr id="60" name="Google Shape;60;p9"/>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61" name="Google Shape;61;p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62" name="Google Shape;62;p9"/>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63" name="Google Shape;63;p9"/>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64" name="Google Shape;64;p9"/>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5" name="Google Shape;65;p9"/>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E41F26"/>
                </a:solidFill>
                <a:latin typeface="Barlow Condensed"/>
                <a:ea typeface="Barlow Condensed"/>
                <a:cs typeface="Barlow Condensed"/>
                <a:sym typeface="Barlow Condensed"/>
              </a:rPr>
              <a:t>PRACTICE</a:t>
            </a:r>
            <a:endParaRPr b="1" i="0" sz="10000" u="none" cap="none" strike="noStrike">
              <a:solidFill>
                <a:srgbClr val="E41F26"/>
              </a:solidFill>
              <a:latin typeface="Barlow Condensed"/>
              <a:ea typeface="Barlow Condensed"/>
              <a:cs typeface="Barlow Condensed"/>
              <a:sym typeface="Barlow Condensed"/>
            </a:endParaRPr>
          </a:p>
        </p:txBody>
      </p:sp>
      <p:pic>
        <p:nvPicPr>
          <p:cNvPr id="66" name="Google Shape;66;p9"/>
          <p:cNvPicPr preferRelativeResize="0"/>
          <p:nvPr/>
        </p:nvPicPr>
        <p:blipFill rotWithShape="1">
          <a:blip r:embed="rId4">
            <a:alphaModFix/>
          </a:blip>
          <a:srcRect b="0" l="0" r="0" t="0"/>
          <a:stretch/>
        </p:blipFill>
        <p:spPr>
          <a:xfrm>
            <a:off x="7149075" y="659200"/>
            <a:ext cx="1371600" cy="1371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67" name="Shape 67"/>
        <p:cNvGrpSpPr/>
        <p:nvPr/>
      </p:nvGrpSpPr>
      <p:grpSpPr>
        <a:xfrm>
          <a:off x="0" y="0"/>
          <a:ext cx="0" cy="0"/>
          <a:chOff x="0" y="0"/>
          <a:chExt cx="0" cy="0"/>
        </a:xfrm>
      </p:grpSpPr>
      <p:sp>
        <p:nvSpPr>
          <p:cNvPr id="68" name="Google Shape;68;p10"/>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9" name="Google Shape;69;p1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0" name="Google Shape;70;p1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1" name="Google Shape;71;p10"/>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72" name="Google Shape;72;p10"/>
          <p:cNvSpPr txBox="1"/>
          <p:nvPr>
            <p:ph idx="1" type="body"/>
          </p:nvPr>
        </p:nvSpPr>
        <p:spPr>
          <a:xfrm>
            <a:off x="1142150" y="1143850"/>
            <a:ext cx="44028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Barlow Condensed"/>
              <a:buNone/>
              <a:defRPr b="1" i="0" sz="3000" u="none" cap="none" strike="noStrike">
                <a:solidFill>
                  <a:schemeClr val="dk1"/>
                </a:solidFill>
                <a:latin typeface="Barlow Condensed"/>
                <a:ea typeface="Barlow Condensed"/>
                <a:cs typeface="Barlow Condensed"/>
                <a:sym typeface="Barlow Condensed"/>
              </a:defRPr>
            </a:lvl1pPr>
            <a:lvl2pPr lvl="1"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2pPr>
            <a:lvl3pPr lvl="2"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3pPr>
            <a:lvl4pPr lvl="3"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4pPr>
            <a:lvl5pPr lvl="4"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5pPr>
            <a:lvl6pPr lvl="5"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6pPr>
            <a:lvl7pPr lvl="6"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7pPr>
            <a:lvl8pPr lvl="7"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8pPr>
            <a:lvl9pPr lvl="8"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9pPr>
          </a:lstStyle>
          <a:p/>
        </p:txBody>
      </p:sp>
      <p:sp>
        <p:nvSpPr>
          <p:cNvPr id="7" name="Google Shape;7;p1"/>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marR="0" rtl="0" algn="l">
              <a:lnSpc>
                <a:spcPct val="115000"/>
              </a:lnSpc>
              <a:spcBef>
                <a:spcPts val="0"/>
              </a:spcBef>
              <a:spcAft>
                <a:spcPts val="0"/>
              </a:spcAft>
              <a:buClr>
                <a:schemeClr val="dk1"/>
              </a:buClr>
              <a:buSzPts val="1000"/>
              <a:buFont typeface="Nunito"/>
              <a:buChar char="⮕"/>
              <a:defRPr b="0" i="0" sz="1400" u="none" cap="none" strike="noStrike">
                <a:solidFill>
                  <a:schemeClr val="dk1"/>
                </a:solidFill>
                <a:latin typeface="Nunito"/>
                <a:ea typeface="Nunito"/>
                <a:cs typeface="Nunito"/>
                <a:sym typeface="Nunito"/>
              </a:defRPr>
            </a:lvl1pPr>
            <a:lvl2pPr indent="-317500" lvl="1" marL="9144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2pPr>
            <a:lvl3pPr indent="-317500" lvl="2" marL="13716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3pPr>
            <a:lvl4pPr indent="-317500" lvl="3" marL="18288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4pPr>
            <a:lvl5pPr indent="-317500" lvl="4" marL="22860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5pPr>
            <a:lvl6pPr indent="-317500" lvl="5" marL="27432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6pPr>
            <a:lvl7pPr indent="-317500" lvl="6" marL="32004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7pPr>
            <a:lvl8pPr indent="-317500" lvl="7" marL="36576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8pPr>
            <a:lvl9pPr indent="-317500" lvl="8" marL="4114800" marR="0" rtl="0" algn="l">
              <a:lnSpc>
                <a:spcPct val="115000"/>
              </a:lnSpc>
              <a:spcBef>
                <a:spcPts val="1000"/>
              </a:spcBef>
              <a:spcAft>
                <a:spcPts val="1000"/>
              </a:spcAft>
              <a:buClr>
                <a:schemeClr val="dk1"/>
              </a:buClr>
              <a:buSzPts val="1400"/>
              <a:buFont typeface="Nunito"/>
              <a:buChar char="■"/>
              <a:defRPr b="0" i="0" sz="1400" u="none" cap="none" strike="noStrike">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Nunito"/>
                <a:ea typeface="Nunito"/>
                <a:cs typeface="Nunito"/>
                <a:sym typeface="Nunito"/>
              </a:rPr>
              <a:t>© 2023 General Assembly</a:t>
            </a:r>
            <a:endParaRPr b="0" i="0" sz="600" u="none" cap="none" strike="noStrike">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123" name="Shape 123"/>
        <p:cNvGrpSpPr/>
        <p:nvPr/>
      </p:nvGrpSpPr>
      <p:grpSpPr>
        <a:xfrm>
          <a:off x="0" y="0"/>
          <a:ext cx="0" cy="0"/>
          <a:chOff x="0" y="0"/>
          <a:chExt cx="0" cy="0"/>
        </a:xfrm>
      </p:grpSpPr>
      <p:sp>
        <p:nvSpPr>
          <p:cNvPr id="124" name="Google Shape;124;p18"/>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Font typeface="Barlow Condensed"/>
              <a:buNone/>
              <a:defRPr b="1" sz="3000">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2pPr>
            <a:lvl3pPr lvl="2"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3pPr>
            <a:lvl4pPr lvl="3"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4pPr>
            <a:lvl5pPr lvl="4"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5pPr>
            <a:lvl6pPr lvl="5"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6pPr>
            <a:lvl7pPr lvl="6"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7pPr>
            <a:lvl8pPr lvl="7"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8pPr>
            <a:lvl9pPr lvl="8"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9pPr>
          </a:lstStyle>
          <a:p/>
        </p:txBody>
      </p:sp>
      <p:sp>
        <p:nvSpPr>
          <p:cNvPr id="125" name="Google Shape;125;p18"/>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rtl="0">
              <a:lnSpc>
                <a:spcPct val="115000"/>
              </a:lnSpc>
              <a:spcBef>
                <a:spcPts val="0"/>
              </a:spcBef>
              <a:spcAft>
                <a:spcPts val="0"/>
              </a:spcAft>
              <a:buClr>
                <a:schemeClr val="dk1"/>
              </a:buClr>
              <a:buSzPts val="1000"/>
              <a:buFont typeface="Nunito"/>
              <a:buChar char="⮕"/>
              <a:defRPr>
                <a:solidFill>
                  <a:schemeClr val="dk1"/>
                </a:solidFill>
                <a:latin typeface="Nunito"/>
                <a:ea typeface="Nunito"/>
                <a:cs typeface="Nunito"/>
                <a:sym typeface="Nunito"/>
              </a:defRPr>
            </a:lvl1pPr>
            <a:lvl2pPr indent="-317500" lvl="1" marL="914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1000"/>
              </a:spcBef>
              <a:spcAft>
                <a:spcPts val="100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126" name="Google Shape;126;p1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lvl="0" rtl="0" algn="r">
              <a:buNone/>
              <a:defRPr sz="900">
                <a:solidFill>
                  <a:schemeClr val="dk1"/>
                </a:solidFill>
                <a:latin typeface="Nunito SemiBold"/>
                <a:ea typeface="Nunito SemiBold"/>
                <a:cs typeface="Nunito SemiBold"/>
                <a:sym typeface="Nunito SemiBold"/>
              </a:defRPr>
            </a:lvl1pPr>
            <a:lvl2pPr lvl="1" rtl="0" algn="r">
              <a:buNone/>
              <a:defRPr sz="900">
                <a:solidFill>
                  <a:schemeClr val="dk1"/>
                </a:solidFill>
                <a:latin typeface="Nunito SemiBold"/>
                <a:ea typeface="Nunito SemiBold"/>
                <a:cs typeface="Nunito SemiBold"/>
                <a:sym typeface="Nunito SemiBold"/>
              </a:defRPr>
            </a:lvl2pPr>
            <a:lvl3pPr lvl="2" rtl="0" algn="r">
              <a:buNone/>
              <a:defRPr sz="900">
                <a:solidFill>
                  <a:schemeClr val="dk1"/>
                </a:solidFill>
                <a:latin typeface="Nunito SemiBold"/>
                <a:ea typeface="Nunito SemiBold"/>
                <a:cs typeface="Nunito SemiBold"/>
                <a:sym typeface="Nunito SemiBold"/>
              </a:defRPr>
            </a:lvl3pPr>
            <a:lvl4pPr lvl="3" rtl="0" algn="r">
              <a:buNone/>
              <a:defRPr sz="900">
                <a:solidFill>
                  <a:schemeClr val="dk1"/>
                </a:solidFill>
                <a:latin typeface="Nunito SemiBold"/>
                <a:ea typeface="Nunito SemiBold"/>
                <a:cs typeface="Nunito SemiBold"/>
                <a:sym typeface="Nunito SemiBold"/>
              </a:defRPr>
            </a:lvl4pPr>
            <a:lvl5pPr lvl="4" rtl="0" algn="r">
              <a:buNone/>
              <a:defRPr sz="900">
                <a:solidFill>
                  <a:schemeClr val="dk1"/>
                </a:solidFill>
                <a:latin typeface="Nunito SemiBold"/>
                <a:ea typeface="Nunito SemiBold"/>
                <a:cs typeface="Nunito SemiBold"/>
                <a:sym typeface="Nunito SemiBold"/>
              </a:defRPr>
            </a:lvl5pPr>
            <a:lvl6pPr lvl="5" rtl="0" algn="r">
              <a:buNone/>
              <a:defRPr sz="900">
                <a:solidFill>
                  <a:schemeClr val="dk1"/>
                </a:solidFill>
                <a:latin typeface="Nunito SemiBold"/>
                <a:ea typeface="Nunito SemiBold"/>
                <a:cs typeface="Nunito SemiBold"/>
                <a:sym typeface="Nunito SemiBold"/>
              </a:defRPr>
            </a:lvl6pPr>
            <a:lvl7pPr lvl="6" rtl="0" algn="r">
              <a:buNone/>
              <a:defRPr sz="900">
                <a:solidFill>
                  <a:schemeClr val="dk1"/>
                </a:solidFill>
                <a:latin typeface="Nunito SemiBold"/>
                <a:ea typeface="Nunito SemiBold"/>
                <a:cs typeface="Nunito SemiBold"/>
                <a:sym typeface="Nunito SemiBold"/>
              </a:defRPr>
            </a:lvl7pPr>
            <a:lvl8pPr lvl="7" rtl="0" algn="r">
              <a:buNone/>
              <a:defRPr sz="900">
                <a:solidFill>
                  <a:schemeClr val="dk1"/>
                </a:solidFill>
                <a:latin typeface="Nunito SemiBold"/>
                <a:ea typeface="Nunito SemiBold"/>
                <a:cs typeface="Nunito SemiBold"/>
                <a:sym typeface="Nunito SemiBold"/>
              </a:defRPr>
            </a:lvl8pPr>
            <a:lvl9pPr lvl="8" rtl="0" algn="r">
              <a:buNone/>
              <a:defRPr sz="9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1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B7B7B7"/>
                </a:solidFill>
                <a:latin typeface="Nunito"/>
                <a:ea typeface="Nunito"/>
                <a:cs typeface="Nunito"/>
                <a:sym typeface="Nunito"/>
              </a:rPr>
              <a:t>© 2023 General Assembly</a:t>
            </a:r>
            <a:endParaRPr sz="600">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support.zoom.com/hc/en/article?id=zm_kb&amp;sysparm_article=KB0062809#h_01GAVTV2RRAGMM905MR1QMVRTH"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40.pn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4" name="Shape 244"/>
        <p:cNvGrpSpPr/>
        <p:nvPr/>
      </p:nvGrpSpPr>
      <p:grpSpPr>
        <a:xfrm>
          <a:off x="0" y="0"/>
          <a:ext cx="0" cy="0"/>
          <a:chOff x="0" y="0"/>
          <a:chExt cx="0" cy="0"/>
        </a:xfrm>
      </p:grpSpPr>
      <p:sp>
        <p:nvSpPr>
          <p:cNvPr id="245" name="Google Shape;245;p35"/>
          <p:cNvSpPr txBox="1"/>
          <p:nvPr>
            <p:ph type="title"/>
          </p:nvPr>
        </p:nvSpPr>
        <p:spPr>
          <a:xfrm>
            <a:off x="1028700" y="457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Capabilities and Limitations</a:t>
            </a:r>
            <a:endParaRPr/>
          </a:p>
        </p:txBody>
      </p:sp>
      <p:sp>
        <p:nvSpPr>
          <p:cNvPr id="246" name="Google Shape;246;p35"/>
          <p:cNvSpPr txBox="1"/>
          <p:nvPr>
            <p:ph idx="1" type="body"/>
          </p:nvPr>
        </p:nvSpPr>
        <p:spPr>
          <a:xfrm>
            <a:off x="1028700" y="1190625"/>
            <a:ext cx="3459300" cy="295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b="1" lang="en" sz="1500"/>
              <a:t>Overview</a:t>
            </a:r>
            <a:endParaRPr b="1" sz="1500"/>
          </a:p>
          <a:p>
            <a:pPr indent="0" lvl="0" marL="0" rtl="0" algn="l">
              <a:lnSpc>
                <a:spcPct val="115000"/>
              </a:lnSpc>
              <a:spcBef>
                <a:spcPts val="1000"/>
              </a:spcBef>
              <a:spcAft>
                <a:spcPts val="0"/>
              </a:spcAft>
              <a:buSzPts val="1000"/>
              <a:buNone/>
            </a:pPr>
            <a:r>
              <a:rPr lang="en" sz="1500"/>
              <a:t>Examine the strengths of generative AI like generating text and augmenting human capabilities, along with limitations around reasoning, awareness, and biases. Learn techniques to mitigate weaknesses when deploying AI.</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1000"/>
              </a:spcAft>
              <a:buSzPts val="1000"/>
              <a:buNone/>
            </a:pPr>
            <a:r>
              <a:t/>
            </a:r>
            <a:endParaRPr/>
          </a:p>
        </p:txBody>
      </p:sp>
      <p:sp>
        <p:nvSpPr>
          <p:cNvPr id="247" name="Google Shape;247;p3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48" name="Google Shape;248;p35"/>
          <p:cNvSpPr txBox="1"/>
          <p:nvPr>
            <p:ph idx="1" type="body"/>
          </p:nvPr>
        </p:nvSpPr>
        <p:spPr>
          <a:xfrm>
            <a:off x="4872800" y="1190625"/>
            <a:ext cx="3573600" cy="295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b="1" lang="en" sz="1500"/>
              <a:t>Learning Objectives</a:t>
            </a:r>
            <a:endParaRPr b="1" sz="1500"/>
          </a:p>
          <a:p>
            <a:pPr indent="-292100" lvl="0" marL="457200" rtl="0" algn="l">
              <a:lnSpc>
                <a:spcPct val="115000"/>
              </a:lnSpc>
              <a:spcBef>
                <a:spcPts val="1000"/>
              </a:spcBef>
              <a:spcAft>
                <a:spcPts val="0"/>
              </a:spcAft>
              <a:buSzPts val="1000"/>
              <a:buChar char="➔"/>
            </a:pPr>
            <a:r>
              <a:rPr lang="en"/>
              <a:t>Explain the strengths and weaknesses of Generative AI.</a:t>
            </a:r>
            <a:endParaRPr/>
          </a:p>
          <a:p>
            <a:pPr indent="-292100" lvl="0" marL="457200" rtl="0" algn="l">
              <a:lnSpc>
                <a:spcPct val="115000"/>
              </a:lnSpc>
              <a:spcBef>
                <a:spcPts val="0"/>
              </a:spcBef>
              <a:spcAft>
                <a:spcPts val="0"/>
              </a:spcAft>
              <a:buSzPts val="1000"/>
              <a:buChar char="➔"/>
            </a:pPr>
            <a:r>
              <a:rPr lang="en"/>
              <a:t>Identify the types of practices that help mitigate some of the weaknesses.</a:t>
            </a:r>
            <a:endParaRPr/>
          </a:p>
          <a:p>
            <a:pPr indent="0" lvl="0" marL="0" rtl="0" algn="l">
              <a:lnSpc>
                <a:spcPct val="115000"/>
              </a:lnSpc>
              <a:spcBef>
                <a:spcPts val="1000"/>
              </a:spcBef>
              <a:spcAft>
                <a:spcPts val="0"/>
              </a:spcAft>
              <a:buSzPts val="1000"/>
              <a:buNone/>
            </a:pPr>
            <a:r>
              <a:t/>
            </a:r>
            <a:endParaRPr/>
          </a:p>
          <a:p>
            <a:pPr indent="0" lvl="0" marL="0" rtl="0" algn="l">
              <a:lnSpc>
                <a:spcPct val="115000"/>
              </a:lnSpc>
              <a:spcBef>
                <a:spcPts val="1000"/>
              </a:spcBef>
              <a:spcAft>
                <a:spcPts val="0"/>
              </a:spcAft>
              <a:buSzPts val="1000"/>
              <a:buNone/>
            </a:pPr>
            <a:r>
              <a:t/>
            </a:r>
            <a:endParaRPr/>
          </a:p>
          <a:p>
            <a:pPr indent="0" lvl="0" marL="0" rtl="0" algn="l">
              <a:lnSpc>
                <a:spcPct val="115000"/>
              </a:lnSpc>
              <a:spcBef>
                <a:spcPts val="1000"/>
              </a:spcBef>
              <a:spcAft>
                <a:spcPts val="1000"/>
              </a:spcAft>
              <a:buSzPts val="1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4"/>
          <p:cNvSpPr/>
          <p:nvPr/>
        </p:nvSpPr>
        <p:spPr>
          <a:xfrm flipH="1">
            <a:off x="2383400" y="932275"/>
            <a:ext cx="1577700" cy="572700"/>
          </a:xfrm>
          <a:prstGeom prst="homePlate">
            <a:avLst>
              <a:gd fmla="val 50000" name="adj"/>
            </a:avLst>
          </a:prstGeom>
          <a:solidFill>
            <a:srgbClr val="949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arlow Condensed SemiBold"/>
                <a:ea typeface="Barlow Condensed SemiBold"/>
                <a:cs typeface="Barlow Condensed SemiBold"/>
                <a:sym typeface="Barlow Condensed SemiBold"/>
              </a:rPr>
              <a:t>Automation</a:t>
            </a:r>
            <a:endParaRPr sz="1900">
              <a:latin typeface="Barlow Condensed SemiBold"/>
              <a:ea typeface="Barlow Condensed SemiBold"/>
              <a:cs typeface="Barlow Condensed SemiBold"/>
              <a:sym typeface="Barlow Condensed SemiBold"/>
            </a:endParaRPr>
          </a:p>
        </p:txBody>
      </p:sp>
      <p:sp>
        <p:nvSpPr>
          <p:cNvPr id="321" name="Google Shape;321;p44"/>
          <p:cNvSpPr txBox="1"/>
          <p:nvPr/>
        </p:nvSpPr>
        <p:spPr>
          <a:xfrm>
            <a:off x="4935575" y="1454950"/>
            <a:ext cx="11520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Proxima Nova"/>
                <a:ea typeface="Proxima Nova"/>
                <a:cs typeface="Proxima Nova"/>
                <a:sym typeface="Proxima Nova"/>
              </a:rPr>
              <a:t>That</a:t>
            </a:r>
            <a:endParaRPr b="1" sz="2000">
              <a:solidFill>
                <a:srgbClr val="FFFFFF"/>
              </a:solidFill>
              <a:latin typeface="Proxima Nova"/>
              <a:ea typeface="Proxima Nova"/>
              <a:cs typeface="Proxima Nova"/>
              <a:sym typeface="Proxima Nova"/>
            </a:endParaRPr>
          </a:p>
        </p:txBody>
      </p:sp>
      <p:sp>
        <p:nvSpPr>
          <p:cNvPr id="322" name="Google Shape;322;p44"/>
          <p:cNvSpPr/>
          <p:nvPr/>
        </p:nvSpPr>
        <p:spPr>
          <a:xfrm>
            <a:off x="4116500" y="1607350"/>
            <a:ext cx="1577700" cy="572700"/>
          </a:xfrm>
          <a:prstGeom prst="homePlate">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arlow Condensed SemiBold"/>
                <a:ea typeface="Barlow Condensed SemiBold"/>
                <a:cs typeface="Barlow Condensed SemiBold"/>
                <a:sym typeface="Barlow Condensed SemiBold"/>
              </a:rPr>
              <a:t>Augmentation</a:t>
            </a:r>
            <a:endParaRPr sz="1900">
              <a:solidFill>
                <a:schemeClr val="lt1"/>
              </a:solidFill>
              <a:latin typeface="Barlow Condensed SemiBold"/>
              <a:ea typeface="Barlow Condensed SemiBold"/>
              <a:cs typeface="Barlow Condensed SemiBold"/>
              <a:sym typeface="Barlow Condensed SemiBold"/>
            </a:endParaRPr>
          </a:p>
        </p:txBody>
      </p:sp>
      <p:sp>
        <p:nvSpPr>
          <p:cNvPr id="323" name="Google Shape;323;p44"/>
          <p:cNvSpPr/>
          <p:nvPr/>
        </p:nvSpPr>
        <p:spPr>
          <a:xfrm>
            <a:off x="3961088" y="729300"/>
            <a:ext cx="155400" cy="4566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4"/>
          <p:cNvSpPr/>
          <p:nvPr/>
        </p:nvSpPr>
        <p:spPr>
          <a:xfrm>
            <a:off x="4032650" y="734100"/>
            <a:ext cx="78000" cy="4561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4"/>
          <p:cNvSpPr txBox="1"/>
          <p:nvPr>
            <p:ph type="title"/>
          </p:nvPr>
        </p:nvSpPr>
        <p:spPr>
          <a:xfrm>
            <a:off x="457200" y="28037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Automation or Augmentation</a:t>
            </a:r>
            <a:endParaRPr b="1"/>
          </a:p>
        </p:txBody>
      </p:sp>
      <p:sp>
        <p:nvSpPr>
          <p:cNvPr id="326" name="Google Shape;326;p44"/>
          <p:cNvSpPr txBox="1"/>
          <p:nvPr/>
        </p:nvSpPr>
        <p:spPr>
          <a:xfrm>
            <a:off x="3830450" y="5441425"/>
            <a:ext cx="66252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27" name="Google Shape;327;p44"/>
          <p:cNvSpPr txBox="1"/>
          <p:nvPr/>
        </p:nvSpPr>
        <p:spPr>
          <a:xfrm>
            <a:off x="4345600" y="2308925"/>
            <a:ext cx="4341000" cy="2410800"/>
          </a:xfrm>
          <a:prstGeom prst="rect">
            <a:avLst/>
          </a:prstGeom>
          <a:noFill/>
          <a:ln>
            <a:noFill/>
          </a:ln>
        </p:spPr>
        <p:txBody>
          <a:bodyPr anchorCtr="0" anchor="t" bIns="91425" lIns="91425" spcFirstLastPara="1" rIns="91425" wrap="square" tIns="91425">
            <a:noAutofit/>
          </a:bodyPr>
          <a:lstStyle/>
          <a:p>
            <a:pPr indent="-251459" lvl="0" marL="365760" rtl="0" algn="l">
              <a:lnSpc>
                <a:spcPct val="115000"/>
              </a:lnSpc>
              <a:spcBef>
                <a:spcPts val="0"/>
              </a:spcBef>
              <a:spcAft>
                <a:spcPts val="0"/>
              </a:spcAft>
              <a:buClr>
                <a:schemeClr val="dk1"/>
              </a:buClr>
              <a:buSzPts val="1800"/>
              <a:buFont typeface="Proxima Nova"/>
              <a:buChar char="●"/>
            </a:pPr>
            <a:r>
              <a:rPr b="1" lang="en" sz="1800">
                <a:solidFill>
                  <a:schemeClr val="dk1"/>
                </a:solidFill>
                <a:latin typeface="Nunito Sans"/>
                <a:ea typeface="Nunito Sans"/>
                <a:cs typeface="Nunito Sans"/>
                <a:sym typeface="Nunito Sans"/>
              </a:rPr>
              <a:t>Tasks requiring Critical Thinking</a:t>
            </a:r>
            <a:br>
              <a:rPr lang="en" sz="1800">
                <a:solidFill>
                  <a:schemeClr val="dk1"/>
                </a:solidFill>
                <a:latin typeface="Nunito Sans"/>
                <a:ea typeface="Nunito Sans"/>
                <a:cs typeface="Nunito Sans"/>
                <a:sym typeface="Nunito Sans"/>
              </a:rPr>
            </a:br>
            <a:r>
              <a:rPr lang="en" sz="1800">
                <a:solidFill>
                  <a:schemeClr val="dk1"/>
                </a:solidFill>
                <a:latin typeface="Nunito Sans"/>
                <a:ea typeface="Nunito Sans"/>
                <a:cs typeface="Nunito Sans"/>
                <a:sym typeface="Nunito Sans"/>
              </a:rPr>
              <a:t>e.g. performance reviews, crisis management, negotiating contracts</a:t>
            </a:r>
            <a:endParaRPr sz="1800">
              <a:solidFill>
                <a:schemeClr val="dk1"/>
              </a:solidFill>
              <a:latin typeface="Nunito Sans"/>
              <a:ea typeface="Nunito Sans"/>
              <a:cs typeface="Nunito Sans"/>
              <a:sym typeface="Nunito Sans"/>
            </a:endParaRPr>
          </a:p>
          <a:p>
            <a:pPr indent="-251459" lvl="0" marL="365760" rtl="0" algn="l">
              <a:lnSpc>
                <a:spcPct val="115000"/>
              </a:lnSpc>
              <a:spcBef>
                <a:spcPts val="1000"/>
              </a:spcBef>
              <a:spcAft>
                <a:spcPts val="1000"/>
              </a:spcAft>
              <a:buClr>
                <a:schemeClr val="dk1"/>
              </a:buClr>
              <a:buSzPts val="1800"/>
              <a:buFont typeface="Proxima Nova"/>
              <a:buChar char="●"/>
            </a:pPr>
            <a:r>
              <a:rPr b="1" lang="en" sz="1800">
                <a:solidFill>
                  <a:schemeClr val="dk1"/>
                </a:solidFill>
                <a:latin typeface="Nunito Sans"/>
                <a:ea typeface="Nunito Sans"/>
                <a:cs typeface="Nunito Sans"/>
                <a:sym typeface="Nunito Sans"/>
              </a:rPr>
              <a:t>Complex problem-solving</a:t>
            </a:r>
            <a:br>
              <a:rPr lang="en" sz="1800">
                <a:solidFill>
                  <a:schemeClr val="dk1"/>
                </a:solidFill>
                <a:latin typeface="Nunito Sans"/>
                <a:ea typeface="Nunito Sans"/>
                <a:cs typeface="Nunito Sans"/>
                <a:sym typeface="Nunito Sans"/>
              </a:rPr>
            </a:br>
            <a:r>
              <a:rPr lang="en" sz="1800">
                <a:solidFill>
                  <a:schemeClr val="dk1"/>
                </a:solidFill>
                <a:latin typeface="Nunito Sans"/>
                <a:ea typeface="Nunito Sans"/>
                <a:cs typeface="Nunito Sans"/>
                <a:sym typeface="Nunito Sans"/>
              </a:rPr>
              <a:t>e.g. regulatory compliance, cybersecurity strategy, roadmapping</a:t>
            </a:r>
            <a:endParaRPr sz="1800">
              <a:solidFill>
                <a:schemeClr val="dk1"/>
              </a:solidFill>
              <a:latin typeface="Nunito Sans"/>
              <a:ea typeface="Nunito Sans"/>
              <a:cs typeface="Nunito Sans"/>
              <a:sym typeface="Nunito Sans"/>
            </a:endParaRPr>
          </a:p>
        </p:txBody>
      </p:sp>
      <p:sp>
        <p:nvSpPr>
          <p:cNvPr id="328" name="Google Shape;328;p44"/>
          <p:cNvSpPr txBox="1"/>
          <p:nvPr>
            <p:ph idx="1" type="body"/>
          </p:nvPr>
        </p:nvSpPr>
        <p:spPr>
          <a:xfrm>
            <a:off x="4572000" y="4712925"/>
            <a:ext cx="3691800" cy="3936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329" name="Google Shape;329;p44"/>
          <p:cNvSpPr txBox="1"/>
          <p:nvPr/>
        </p:nvSpPr>
        <p:spPr>
          <a:xfrm>
            <a:off x="457200" y="1726800"/>
            <a:ext cx="3482100" cy="2410800"/>
          </a:xfrm>
          <a:prstGeom prst="rect">
            <a:avLst/>
          </a:prstGeom>
          <a:noFill/>
          <a:ln>
            <a:noFill/>
          </a:ln>
        </p:spPr>
        <p:txBody>
          <a:bodyPr anchorCtr="0" anchor="t" bIns="91425" lIns="91425" spcFirstLastPara="1" rIns="91425" wrap="square" tIns="91425">
            <a:noAutofit/>
          </a:bodyPr>
          <a:lstStyle/>
          <a:p>
            <a:pPr indent="-251459" lvl="0" marL="365760" rtl="0" algn="l">
              <a:lnSpc>
                <a:spcPct val="115000"/>
              </a:lnSpc>
              <a:spcBef>
                <a:spcPts val="0"/>
              </a:spcBef>
              <a:spcAft>
                <a:spcPts val="0"/>
              </a:spcAft>
              <a:buClr>
                <a:srgbClr val="9E9E9E"/>
              </a:buClr>
              <a:buSzPts val="1800"/>
              <a:buFont typeface="Proxima Nova"/>
              <a:buChar char="●"/>
            </a:pPr>
            <a:r>
              <a:rPr b="1" lang="en" sz="1800">
                <a:solidFill>
                  <a:srgbClr val="9E9E9E"/>
                </a:solidFill>
                <a:latin typeface="Nunito Sans"/>
                <a:ea typeface="Nunito Sans"/>
                <a:cs typeface="Nunito Sans"/>
                <a:sym typeface="Nunito Sans"/>
              </a:rPr>
              <a:t>Routine tasks</a:t>
            </a:r>
            <a:br>
              <a:rPr lang="en" sz="1800">
                <a:solidFill>
                  <a:srgbClr val="9E9E9E"/>
                </a:solidFill>
                <a:latin typeface="Nunito Sans"/>
                <a:ea typeface="Nunito Sans"/>
                <a:cs typeface="Nunito Sans"/>
                <a:sym typeface="Nunito Sans"/>
              </a:rPr>
            </a:br>
            <a:r>
              <a:rPr lang="en" sz="1800">
                <a:solidFill>
                  <a:srgbClr val="9E9E9E"/>
                </a:solidFill>
                <a:latin typeface="Nunito Sans"/>
                <a:ea typeface="Nunito Sans"/>
                <a:cs typeface="Nunito Sans"/>
                <a:sym typeface="Nunito Sans"/>
              </a:rPr>
              <a:t>e.g. Filling out expense reports, scheduling meetings, timesheets</a:t>
            </a:r>
            <a:endParaRPr sz="1800">
              <a:solidFill>
                <a:srgbClr val="9E9E9E"/>
              </a:solidFill>
              <a:latin typeface="Nunito Sans"/>
              <a:ea typeface="Nunito Sans"/>
              <a:cs typeface="Nunito Sans"/>
              <a:sym typeface="Nunito Sans"/>
            </a:endParaRPr>
          </a:p>
          <a:p>
            <a:pPr indent="-251459" lvl="0" marL="365760" rtl="0" algn="l">
              <a:lnSpc>
                <a:spcPct val="115000"/>
              </a:lnSpc>
              <a:spcBef>
                <a:spcPts val="1000"/>
              </a:spcBef>
              <a:spcAft>
                <a:spcPts val="1000"/>
              </a:spcAft>
              <a:buClr>
                <a:srgbClr val="9E9E9E"/>
              </a:buClr>
              <a:buSzPts val="1800"/>
              <a:buFont typeface="Nunito Sans"/>
              <a:buChar char="●"/>
            </a:pPr>
            <a:r>
              <a:rPr b="1" lang="en" sz="1800">
                <a:solidFill>
                  <a:srgbClr val="9E9E9E"/>
                </a:solidFill>
                <a:latin typeface="Nunito Sans"/>
                <a:ea typeface="Nunito Sans"/>
                <a:cs typeface="Nunito Sans"/>
                <a:sym typeface="Nunito Sans"/>
              </a:rPr>
              <a:t>Repetitive tasks</a:t>
            </a:r>
            <a:br>
              <a:rPr lang="en" sz="1800">
                <a:solidFill>
                  <a:srgbClr val="9E9E9E"/>
                </a:solidFill>
                <a:latin typeface="Nunito Sans"/>
                <a:ea typeface="Nunito Sans"/>
                <a:cs typeface="Nunito Sans"/>
                <a:sym typeface="Nunito Sans"/>
              </a:rPr>
            </a:br>
            <a:r>
              <a:rPr lang="en" sz="1800">
                <a:solidFill>
                  <a:srgbClr val="9E9E9E"/>
                </a:solidFill>
                <a:latin typeface="Nunito Sans"/>
                <a:ea typeface="Nunito Sans"/>
                <a:cs typeface="Nunito Sans"/>
                <a:sym typeface="Nunito Sans"/>
              </a:rPr>
              <a:t>e.g. weekly reports, basic customer service, data entry</a:t>
            </a:r>
            <a:endParaRPr sz="1800">
              <a:solidFill>
                <a:srgbClr val="9E9E9E"/>
              </a:solidFill>
              <a:latin typeface="Nunito Sans"/>
              <a:ea typeface="Nunito Sans"/>
              <a:cs typeface="Nunito Sans"/>
              <a:sym typeface="Nuni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5"/>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Think About It: Automation vs. Augmentation 🤔</a:t>
            </a:r>
            <a:endParaRPr/>
          </a:p>
        </p:txBody>
      </p:sp>
      <p:sp>
        <p:nvSpPr>
          <p:cNvPr id="335" name="Google Shape;335;p45"/>
          <p:cNvSpPr txBox="1"/>
          <p:nvPr>
            <p:ph idx="1" type="body"/>
          </p:nvPr>
        </p:nvSpPr>
        <p:spPr>
          <a:xfrm>
            <a:off x="1142150" y="1750900"/>
            <a:ext cx="5739000" cy="1403700"/>
          </a:xfrm>
          <a:prstGeom prst="rect">
            <a:avLst/>
          </a:prstGeom>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91440" marR="91440" rtl="0" algn="l">
              <a:spcBef>
                <a:spcPts val="0"/>
              </a:spcBef>
              <a:spcAft>
                <a:spcPts val="1000"/>
              </a:spcAft>
              <a:buNone/>
            </a:pPr>
            <a:r>
              <a:rPr lang="en" sz="2400"/>
              <a:t>What are some other tasks that might benefit from augmentation?</a:t>
            </a:r>
            <a:endParaRPr sz="2400"/>
          </a:p>
        </p:txBody>
      </p:sp>
      <p:sp>
        <p:nvSpPr>
          <p:cNvPr id="336" name="Google Shape;336;p4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337" name="Google Shape;337;p45"/>
          <p:cNvGrpSpPr/>
          <p:nvPr/>
        </p:nvGrpSpPr>
        <p:grpSpPr>
          <a:xfrm>
            <a:off x="1142138" y="3465550"/>
            <a:ext cx="2540763" cy="805500"/>
            <a:chOff x="606600" y="3588075"/>
            <a:chExt cx="2540763" cy="805500"/>
          </a:xfrm>
        </p:grpSpPr>
        <p:sp>
          <p:nvSpPr>
            <p:cNvPr id="338" name="Google Shape;338;p45"/>
            <p:cNvSpPr/>
            <p:nvPr/>
          </p:nvSpPr>
          <p:spPr>
            <a:xfrm>
              <a:off x="606600" y="3588075"/>
              <a:ext cx="2540700" cy="805500"/>
            </a:xfrm>
            <a:prstGeom prst="roundRect">
              <a:avLst>
                <a:gd fmla="val 16667" name="adj"/>
              </a:avLst>
            </a:prstGeom>
            <a:solidFill>
              <a:srgbClr val="EFEFEF"/>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5"/>
            <p:cNvSpPr txBox="1"/>
            <p:nvPr/>
          </p:nvSpPr>
          <p:spPr>
            <a:xfrm>
              <a:off x="1415763" y="3672450"/>
              <a:ext cx="17316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300">
                  <a:latin typeface="Proxima Nova"/>
                  <a:ea typeface="Proxima Nova"/>
                  <a:cs typeface="Proxima Nova"/>
                  <a:sym typeface="Proxima Nova"/>
                </a:rPr>
                <a:t>Type your response in the chat. </a:t>
              </a:r>
              <a:endParaRPr sz="1300"/>
            </a:p>
          </p:txBody>
        </p:sp>
        <p:pic>
          <p:nvPicPr>
            <p:cNvPr id="340" name="Google Shape;340;p45"/>
            <p:cNvPicPr preferRelativeResize="0"/>
            <p:nvPr/>
          </p:nvPicPr>
          <p:blipFill>
            <a:blip r:embed="rId3">
              <a:alphaModFix/>
            </a:blip>
            <a:stretch>
              <a:fillRect/>
            </a:stretch>
          </p:blipFill>
          <p:spPr>
            <a:xfrm>
              <a:off x="845898" y="3698412"/>
              <a:ext cx="548699" cy="548671"/>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Strengths and Weaknesses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9" name="Shape 349"/>
        <p:cNvGrpSpPr/>
        <p:nvPr/>
      </p:nvGrpSpPr>
      <p:grpSpPr>
        <a:xfrm>
          <a:off x="0" y="0"/>
          <a:ext cx="0" cy="0"/>
          <a:chOff x="0" y="0"/>
          <a:chExt cx="0" cy="0"/>
        </a:xfrm>
      </p:grpSpPr>
      <p:sp>
        <p:nvSpPr>
          <p:cNvPr id="350" name="Google Shape;350;p4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1" name="Google Shape;351;p47"/>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Large Language Model </a:t>
            </a:r>
            <a:r>
              <a:rPr lang="en">
                <a:highlight>
                  <a:schemeClr val="accent4"/>
                </a:highlight>
              </a:rPr>
              <a:t>Strengths</a:t>
            </a:r>
            <a:endParaRPr>
              <a:highlight>
                <a:schemeClr val="accent4"/>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2" name="Google Shape;352;p47"/>
          <p:cNvSpPr txBox="1"/>
          <p:nvPr/>
        </p:nvSpPr>
        <p:spPr>
          <a:xfrm>
            <a:off x="1554037" y="1880103"/>
            <a:ext cx="3063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Text Generation</a:t>
            </a:r>
            <a:endParaRPr b="1"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Generates well-written text</a:t>
            </a:r>
            <a:endParaRPr sz="1600">
              <a:latin typeface="Proxima Nova"/>
              <a:ea typeface="Proxima Nova"/>
              <a:cs typeface="Proxima Nova"/>
              <a:sym typeface="Proxima Nova"/>
            </a:endParaRPr>
          </a:p>
        </p:txBody>
      </p:sp>
      <p:sp>
        <p:nvSpPr>
          <p:cNvPr id="353" name="Google Shape;353;p47"/>
          <p:cNvSpPr txBox="1"/>
          <p:nvPr/>
        </p:nvSpPr>
        <p:spPr>
          <a:xfrm>
            <a:off x="1032932" y="1871713"/>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1</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54" name="Google Shape;354;p47"/>
          <p:cNvCxnSpPr/>
          <p:nvPr/>
        </p:nvCxnSpPr>
        <p:spPr>
          <a:xfrm>
            <a:off x="1454238" y="1960332"/>
            <a:ext cx="0" cy="428400"/>
          </a:xfrm>
          <a:prstGeom prst="straightConnector1">
            <a:avLst/>
          </a:prstGeom>
          <a:noFill/>
          <a:ln cap="flat" cmpd="sng" w="19050">
            <a:solidFill>
              <a:srgbClr val="000000"/>
            </a:solidFill>
            <a:prstDash val="solid"/>
            <a:round/>
            <a:headEnd len="med" w="med" type="none"/>
            <a:tailEnd len="med" w="med" type="none"/>
          </a:ln>
        </p:spPr>
      </p:cxnSp>
      <p:sp>
        <p:nvSpPr>
          <p:cNvPr id="355" name="Google Shape;355;p47"/>
          <p:cNvSpPr txBox="1"/>
          <p:nvPr/>
        </p:nvSpPr>
        <p:spPr>
          <a:xfrm>
            <a:off x="1032932" y="2639051"/>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2</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56" name="Google Shape;356;p47"/>
          <p:cNvCxnSpPr/>
          <p:nvPr/>
        </p:nvCxnSpPr>
        <p:spPr>
          <a:xfrm>
            <a:off x="1473324" y="2746330"/>
            <a:ext cx="0" cy="428400"/>
          </a:xfrm>
          <a:prstGeom prst="straightConnector1">
            <a:avLst/>
          </a:prstGeom>
          <a:noFill/>
          <a:ln cap="flat" cmpd="sng" w="19050">
            <a:solidFill>
              <a:srgbClr val="000000"/>
            </a:solidFill>
            <a:prstDash val="solid"/>
            <a:round/>
            <a:headEnd len="med" w="med" type="none"/>
            <a:tailEnd len="med" w="med" type="none"/>
          </a:ln>
        </p:spPr>
      </p:cxnSp>
      <p:sp>
        <p:nvSpPr>
          <p:cNvPr id="357" name="Google Shape;357;p47"/>
          <p:cNvSpPr txBox="1"/>
          <p:nvPr/>
        </p:nvSpPr>
        <p:spPr>
          <a:xfrm>
            <a:off x="1574681" y="2666078"/>
            <a:ext cx="33690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Proxima Nova"/>
                <a:ea typeface="Proxima Nova"/>
                <a:cs typeface="Proxima Nova"/>
                <a:sym typeface="Proxima Nova"/>
              </a:rPr>
              <a:t>General Knowledge</a:t>
            </a:r>
            <a:endParaRPr b="1" sz="1600">
              <a:latin typeface="Proxima Nova"/>
              <a:ea typeface="Proxima Nova"/>
              <a:cs typeface="Proxima Nova"/>
              <a:sym typeface="Proxima Nova"/>
            </a:endParaRPr>
          </a:p>
          <a:p>
            <a:pPr indent="0" lvl="0" marL="0" rtl="0" algn="l">
              <a:spcBef>
                <a:spcPts val="0"/>
              </a:spcBef>
              <a:spcAft>
                <a:spcPts val="0"/>
              </a:spcAft>
              <a:buNone/>
            </a:pPr>
            <a:r>
              <a:rPr lang="en" sz="1600">
                <a:solidFill>
                  <a:srgbClr val="222222"/>
                </a:solidFill>
                <a:latin typeface="Proxima Nova"/>
                <a:ea typeface="Proxima Nova"/>
                <a:cs typeface="Proxima Nova"/>
                <a:sym typeface="Proxima Nova"/>
              </a:rPr>
              <a:t>“Knows” a lot about the world</a:t>
            </a:r>
            <a:endParaRPr sz="1600">
              <a:solidFill>
                <a:srgbClr val="222222"/>
              </a:solidFill>
              <a:latin typeface="Proxima Nova"/>
              <a:ea typeface="Proxima Nova"/>
              <a:cs typeface="Proxima Nova"/>
              <a:sym typeface="Proxima Nova"/>
            </a:endParaRPr>
          </a:p>
        </p:txBody>
      </p:sp>
      <p:sp>
        <p:nvSpPr>
          <p:cNvPr id="358" name="Google Shape;358;p47"/>
          <p:cNvSpPr txBox="1"/>
          <p:nvPr/>
        </p:nvSpPr>
        <p:spPr>
          <a:xfrm>
            <a:off x="5362633" y="2666078"/>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Always On</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Available for use 24/7</a:t>
            </a:r>
            <a:endParaRPr b="1" sz="1600">
              <a:latin typeface="Proxima Nova"/>
              <a:ea typeface="Proxima Nova"/>
              <a:cs typeface="Proxima Nova"/>
              <a:sym typeface="Proxima Nova"/>
            </a:endParaRPr>
          </a:p>
        </p:txBody>
      </p:sp>
      <p:sp>
        <p:nvSpPr>
          <p:cNvPr id="359" name="Google Shape;359;p47"/>
          <p:cNvSpPr txBox="1"/>
          <p:nvPr/>
        </p:nvSpPr>
        <p:spPr>
          <a:xfrm>
            <a:off x="4843004" y="2639051"/>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4</a:t>
            </a:r>
            <a:endParaRPr b="1" sz="3000">
              <a:solidFill>
                <a:srgbClr val="E41F26"/>
              </a:solidFill>
              <a:latin typeface="Proxima Nova"/>
              <a:ea typeface="Proxima Nova"/>
              <a:cs typeface="Proxima Nova"/>
              <a:sym typeface="Proxima Nova"/>
            </a:endParaRPr>
          </a:p>
        </p:txBody>
      </p:sp>
      <p:cxnSp>
        <p:nvCxnSpPr>
          <p:cNvPr id="360" name="Google Shape;360;p47"/>
          <p:cNvCxnSpPr/>
          <p:nvPr/>
        </p:nvCxnSpPr>
        <p:spPr>
          <a:xfrm>
            <a:off x="5264310" y="2746330"/>
            <a:ext cx="0" cy="428400"/>
          </a:xfrm>
          <a:prstGeom prst="straightConnector1">
            <a:avLst/>
          </a:prstGeom>
          <a:noFill/>
          <a:ln cap="flat" cmpd="sng" w="19050">
            <a:solidFill>
              <a:srgbClr val="000000"/>
            </a:solidFill>
            <a:prstDash val="solid"/>
            <a:round/>
            <a:headEnd len="med" w="med" type="none"/>
            <a:tailEnd len="med" w="med" type="none"/>
          </a:ln>
        </p:spPr>
      </p:cxnSp>
      <p:sp>
        <p:nvSpPr>
          <p:cNvPr id="361" name="Google Shape;361;p47"/>
          <p:cNvSpPr txBox="1"/>
          <p:nvPr/>
        </p:nvSpPr>
        <p:spPr>
          <a:xfrm>
            <a:off x="4843004" y="1871713"/>
            <a:ext cx="301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3</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62" name="Google Shape;362;p47"/>
          <p:cNvCxnSpPr/>
          <p:nvPr/>
        </p:nvCxnSpPr>
        <p:spPr>
          <a:xfrm>
            <a:off x="5230942" y="1960332"/>
            <a:ext cx="0" cy="428400"/>
          </a:xfrm>
          <a:prstGeom prst="straightConnector1">
            <a:avLst/>
          </a:prstGeom>
          <a:noFill/>
          <a:ln cap="flat" cmpd="sng" w="19050">
            <a:solidFill>
              <a:srgbClr val="000000"/>
            </a:solidFill>
            <a:prstDash val="solid"/>
            <a:round/>
            <a:headEnd len="med" w="med" type="none"/>
            <a:tailEnd len="med" w="med" type="none"/>
          </a:ln>
        </p:spPr>
      </p:cxnSp>
      <p:sp>
        <p:nvSpPr>
          <p:cNvPr id="363" name="Google Shape;363;p47"/>
          <p:cNvSpPr txBox="1"/>
          <p:nvPr/>
        </p:nvSpPr>
        <p:spPr>
          <a:xfrm>
            <a:off x="5362633" y="1880103"/>
            <a:ext cx="3690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Flexible</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Can be fine tuned for specific tasks</a:t>
            </a:r>
            <a:endParaRPr b="1" sz="16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7" name="Shape 367"/>
        <p:cNvGrpSpPr/>
        <p:nvPr/>
      </p:nvGrpSpPr>
      <p:grpSpPr>
        <a:xfrm>
          <a:off x="0" y="0"/>
          <a:ext cx="0" cy="0"/>
          <a:chOff x="0" y="0"/>
          <a:chExt cx="0" cy="0"/>
        </a:xfrm>
      </p:grpSpPr>
      <p:sp>
        <p:nvSpPr>
          <p:cNvPr id="368" name="Google Shape;368;p4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9" name="Google Shape;369;p48"/>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Large Language Model </a:t>
            </a:r>
            <a:r>
              <a:rPr lang="en">
                <a:highlight>
                  <a:schemeClr val="accent4"/>
                </a:highlight>
              </a:rPr>
              <a:t>Weaknesses</a:t>
            </a:r>
            <a:endParaRPr>
              <a:highlight>
                <a:schemeClr val="accent4"/>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0" name="Google Shape;370;p48"/>
          <p:cNvSpPr txBox="1"/>
          <p:nvPr/>
        </p:nvSpPr>
        <p:spPr>
          <a:xfrm>
            <a:off x="1663262" y="1306441"/>
            <a:ext cx="3063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Hallucinations</a:t>
            </a:r>
            <a:endParaRPr b="1"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Fabricating facts or details</a:t>
            </a:r>
            <a:endParaRPr sz="1600">
              <a:latin typeface="Proxima Nova"/>
              <a:ea typeface="Proxima Nova"/>
              <a:cs typeface="Proxima Nova"/>
              <a:sym typeface="Proxima Nova"/>
            </a:endParaRPr>
          </a:p>
        </p:txBody>
      </p:sp>
      <p:sp>
        <p:nvSpPr>
          <p:cNvPr id="371" name="Google Shape;371;p48"/>
          <p:cNvSpPr txBox="1"/>
          <p:nvPr/>
        </p:nvSpPr>
        <p:spPr>
          <a:xfrm>
            <a:off x="1142157" y="1298050"/>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1</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72" name="Google Shape;372;p48"/>
          <p:cNvCxnSpPr/>
          <p:nvPr/>
        </p:nvCxnSpPr>
        <p:spPr>
          <a:xfrm>
            <a:off x="1563463" y="1386670"/>
            <a:ext cx="0" cy="428400"/>
          </a:xfrm>
          <a:prstGeom prst="straightConnector1">
            <a:avLst/>
          </a:prstGeom>
          <a:noFill/>
          <a:ln cap="flat" cmpd="sng" w="19050">
            <a:solidFill>
              <a:srgbClr val="000000"/>
            </a:solidFill>
            <a:prstDash val="solid"/>
            <a:round/>
            <a:headEnd len="med" w="med" type="none"/>
            <a:tailEnd len="med" w="med" type="none"/>
          </a:ln>
        </p:spPr>
      </p:cxnSp>
      <p:sp>
        <p:nvSpPr>
          <p:cNvPr id="373" name="Google Shape;373;p48"/>
          <p:cNvSpPr txBox="1"/>
          <p:nvPr/>
        </p:nvSpPr>
        <p:spPr>
          <a:xfrm>
            <a:off x="1683897" y="3633941"/>
            <a:ext cx="3042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Repetitive Tone</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latin typeface="Proxima Nova"/>
                <a:ea typeface="Proxima Nova"/>
                <a:cs typeface="Proxima Nova"/>
                <a:sym typeface="Proxima Nova"/>
              </a:rPr>
              <a:t>At least out of the box</a:t>
            </a:r>
            <a:endParaRPr sz="1600">
              <a:latin typeface="Proxima Nova"/>
              <a:ea typeface="Proxima Nova"/>
              <a:cs typeface="Proxima Nova"/>
              <a:sym typeface="Proxima Nova"/>
            </a:endParaRPr>
          </a:p>
        </p:txBody>
      </p:sp>
      <p:sp>
        <p:nvSpPr>
          <p:cNvPr id="374" name="Google Shape;374;p48"/>
          <p:cNvSpPr txBox="1"/>
          <p:nvPr/>
        </p:nvSpPr>
        <p:spPr>
          <a:xfrm>
            <a:off x="1142157" y="3600066"/>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4</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75" name="Google Shape;375;p48"/>
          <p:cNvCxnSpPr/>
          <p:nvPr/>
        </p:nvCxnSpPr>
        <p:spPr>
          <a:xfrm>
            <a:off x="1582549" y="3714198"/>
            <a:ext cx="0" cy="428400"/>
          </a:xfrm>
          <a:prstGeom prst="straightConnector1">
            <a:avLst/>
          </a:prstGeom>
          <a:noFill/>
          <a:ln cap="flat" cmpd="sng" w="19050">
            <a:solidFill>
              <a:srgbClr val="000000"/>
            </a:solidFill>
            <a:prstDash val="solid"/>
            <a:round/>
            <a:headEnd len="med" w="med" type="none"/>
            <a:tailEnd len="med" w="med" type="none"/>
          </a:ln>
        </p:spPr>
      </p:cxnSp>
      <p:sp>
        <p:nvSpPr>
          <p:cNvPr id="376" name="Google Shape;376;p48"/>
          <p:cNvSpPr txBox="1"/>
          <p:nvPr/>
        </p:nvSpPr>
        <p:spPr>
          <a:xfrm>
            <a:off x="1142157" y="2065389"/>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2</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77" name="Google Shape;377;p48"/>
          <p:cNvCxnSpPr/>
          <p:nvPr/>
        </p:nvCxnSpPr>
        <p:spPr>
          <a:xfrm>
            <a:off x="1582549" y="2172667"/>
            <a:ext cx="0" cy="428400"/>
          </a:xfrm>
          <a:prstGeom prst="straightConnector1">
            <a:avLst/>
          </a:prstGeom>
          <a:noFill/>
          <a:ln cap="flat" cmpd="sng" w="19050">
            <a:solidFill>
              <a:srgbClr val="000000"/>
            </a:solidFill>
            <a:prstDash val="solid"/>
            <a:round/>
            <a:headEnd len="med" w="med" type="none"/>
            <a:tailEnd len="med" w="med" type="none"/>
          </a:ln>
        </p:spPr>
      </p:cxnSp>
      <p:sp>
        <p:nvSpPr>
          <p:cNvPr id="378" name="Google Shape;378;p48"/>
          <p:cNvSpPr txBox="1"/>
          <p:nvPr/>
        </p:nvSpPr>
        <p:spPr>
          <a:xfrm>
            <a:off x="1683906" y="2092416"/>
            <a:ext cx="33690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Proxima Nova"/>
                <a:ea typeface="Proxima Nova"/>
                <a:cs typeface="Proxima Nova"/>
                <a:sym typeface="Proxima Nova"/>
              </a:rPr>
              <a:t>A blind spot for recent events</a:t>
            </a:r>
            <a:endParaRPr b="1" sz="1600">
              <a:latin typeface="Proxima Nova"/>
              <a:ea typeface="Proxima Nova"/>
              <a:cs typeface="Proxima Nova"/>
              <a:sym typeface="Proxima Nova"/>
            </a:endParaRPr>
          </a:p>
          <a:p>
            <a:pPr indent="0" lvl="0" marL="0" rtl="0" algn="l">
              <a:spcBef>
                <a:spcPts val="0"/>
              </a:spcBef>
              <a:spcAft>
                <a:spcPts val="0"/>
              </a:spcAft>
              <a:buNone/>
            </a:pPr>
            <a:r>
              <a:rPr lang="en" sz="1600">
                <a:solidFill>
                  <a:srgbClr val="222222"/>
                </a:solidFill>
                <a:latin typeface="Proxima Nova"/>
                <a:ea typeface="Proxima Nova"/>
                <a:cs typeface="Proxima Nova"/>
                <a:sym typeface="Proxima Nova"/>
              </a:rPr>
              <a:t>Knowledge cut-off at e.g. 2021</a:t>
            </a:r>
            <a:endParaRPr sz="1600">
              <a:solidFill>
                <a:srgbClr val="222222"/>
              </a:solidFill>
              <a:latin typeface="Proxima Nova"/>
              <a:ea typeface="Proxima Nova"/>
              <a:cs typeface="Proxima Nova"/>
              <a:sym typeface="Proxima Nova"/>
            </a:endParaRPr>
          </a:p>
        </p:txBody>
      </p:sp>
      <p:sp>
        <p:nvSpPr>
          <p:cNvPr id="379" name="Google Shape;379;p48"/>
          <p:cNvSpPr txBox="1"/>
          <p:nvPr/>
        </p:nvSpPr>
        <p:spPr>
          <a:xfrm>
            <a:off x="1142157" y="2832727"/>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3</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80" name="Google Shape;380;p48"/>
          <p:cNvCxnSpPr/>
          <p:nvPr/>
        </p:nvCxnSpPr>
        <p:spPr>
          <a:xfrm>
            <a:off x="1582549" y="2958677"/>
            <a:ext cx="0" cy="428400"/>
          </a:xfrm>
          <a:prstGeom prst="straightConnector1">
            <a:avLst/>
          </a:prstGeom>
          <a:noFill/>
          <a:ln cap="flat" cmpd="sng" w="19050">
            <a:solidFill>
              <a:srgbClr val="000000"/>
            </a:solidFill>
            <a:prstDash val="solid"/>
            <a:round/>
            <a:headEnd len="med" w="med" type="none"/>
            <a:tailEnd len="med" w="med" type="none"/>
          </a:ln>
        </p:spPr>
      </p:cxnSp>
      <p:sp>
        <p:nvSpPr>
          <p:cNvPr id="381" name="Google Shape;381;p48"/>
          <p:cNvSpPr txBox="1"/>
          <p:nvPr/>
        </p:nvSpPr>
        <p:spPr>
          <a:xfrm>
            <a:off x="1683905" y="2878400"/>
            <a:ext cx="33057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A lack of self-awareness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LLMs can’t train on themselves</a:t>
            </a:r>
            <a:endParaRPr b="1" sz="1600">
              <a:latin typeface="Proxima Nova"/>
              <a:ea typeface="Proxima Nova"/>
              <a:cs typeface="Proxima Nova"/>
              <a:sym typeface="Proxima Nova"/>
            </a:endParaRPr>
          </a:p>
        </p:txBody>
      </p:sp>
      <p:sp>
        <p:nvSpPr>
          <p:cNvPr id="382" name="Google Shape;382;p48"/>
          <p:cNvSpPr txBox="1"/>
          <p:nvPr/>
        </p:nvSpPr>
        <p:spPr>
          <a:xfrm>
            <a:off x="5471858" y="2092416"/>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Taking mental shortcuts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Over-reliance on training data</a:t>
            </a:r>
            <a:endParaRPr b="1" sz="1600">
              <a:latin typeface="Proxima Nova"/>
              <a:ea typeface="Proxima Nova"/>
              <a:cs typeface="Proxima Nova"/>
              <a:sym typeface="Proxima Nova"/>
            </a:endParaRPr>
          </a:p>
        </p:txBody>
      </p:sp>
      <p:sp>
        <p:nvSpPr>
          <p:cNvPr id="383" name="Google Shape;383;p48"/>
          <p:cNvSpPr txBox="1"/>
          <p:nvPr/>
        </p:nvSpPr>
        <p:spPr>
          <a:xfrm>
            <a:off x="4952229" y="2065389"/>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6</a:t>
            </a:r>
            <a:endParaRPr b="1" sz="3000">
              <a:solidFill>
                <a:srgbClr val="E41F26"/>
              </a:solidFill>
              <a:latin typeface="Proxima Nova"/>
              <a:ea typeface="Proxima Nova"/>
              <a:cs typeface="Proxima Nova"/>
              <a:sym typeface="Proxima Nova"/>
            </a:endParaRPr>
          </a:p>
        </p:txBody>
      </p:sp>
      <p:cxnSp>
        <p:nvCxnSpPr>
          <p:cNvPr id="384" name="Google Shape;384;p48"/>
          <p:cNvCxnSpPr/>
          <p:nvPr/>
        </p:nvCxnSpPr>
        <p:spPr>
          <a:xfrm>
            <a:off x="5373535" y="2172667"/>
            <a:ext cx="0" cy="428400"/>
          </a:xfrm>
          <a:prstGeom prst="straightConnector1">
            <a:avLst/>
          </a:prstGeom>
          <a:noFill/>
          <a:ln cap="flat" cmpd="sng" w="19050">
            <a:solidFill>
              <a:srgbClr val="000000"/>
            </a:solidFill>
            <a:prstDash val="solid"/>
            <a:round/>
            <a:headEnd len="med" w="med" type="none"/>
            <a:tailEnd len="med" w="med" type="none"/>
          </a:ln>
        </p:spPr>
      </p:cxnSp>
      <p:sp>
        <p:nvSpPr>
          <p:cNvPr id="385" name="Google Shape;385;p48"/>
          <p:cNvSpPr txBox="1"/>
          <p:nvPr/>
        </p:nvSpPr>
        <p:spPr>
          <a:xfrm>
            <a:off x="4952229" y="1298050"/>
            <a:ext cx="301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5</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86" name="Google Shape;386;p48"/>
          <p:cNvCxnSpPr/>
          <p:nvPr/>
        </p:nvCxnSpPr>
        <p:spPr>
          <a:xfrm>
            <a:off x="5340167" y="1386670"/>
            <a:ext cx="0" cy="428400"/>
          </a:xfrm>
          <a:prstGeom prst="straightConnector1">
            <a:avLst/>
          </a:prstGeom>
          <a:noFill/>
          <a:ln cap="flat" cmpd="sng" w="19050">
            <a:solidFill>
              <a:srgbClr val="000000"/>
            </a:solidFill>
            <a:prstDash val="solid"/>
            <a:round/>
            <a:headEnd len="med" w="med" type="none"/>
            <a:tailEnd len="med" w="med" type="none"/>
          </a:ln>
        </p:spPr>
      </p:cxnSp>
      <p:sp>
        <p:nvSpPr>
          <p:cNvPr id="387" name="Google Shape;387;p48"/>
          <p:cNvSpPr txBox="1"/>
          <p:nvPr/>
        </p:nvSpPr>
        <p:spPr>
          <a:xfrm>
            <a:off x="5471858" y="1306441"/>
            <a:ext cx="3690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Poor at Basic Math</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An inability to add up</a:t>
            </a:r>
            <a:endParaRPr b="1" sz="1600">
              <a:latin typeface="Proxima Nova"/>
              <a:ea typeface="Proxima Nova"/>
              <a:cs typeface="Proxima Nova"/>
              <a:sym typeface="Proxima Nova"/>
            </a:endParaRPr>
          </a:p>
        </p:txBody>
      </p:sp>
      <p:sp>
        <p:nvSpPr>
          <p:cNvPr id="388" name="Google Shape;388;p48"/>
          <p:cNvSpPr txBox="1"/>
          <p:nvPr/>
        </p:nvSpPr>
        <p:spPr>
          <a:xfrm>
            <a:off x="4952229" y="2832727"/>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7</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89" name="Google Shape;389;p48"/>
          <p:cNvCxnSpPr/>
          <p:nvPr/>
        </p:nvCxnSpPr>
        <p:spPr>
          <a:xfrm>
            <a:off x="5373535" y="2958677"/>
            <a:ext cx="0" cy="428400"/>
          </a:xfrm>
          <a:prstGeom prst="straightConnector1">
            <a:avLst/>
          </a:prstGeom>
          <a:noFill/>
          <a:ln cap="flat" cmpd="sng" w="19050">
            <a:solidFill>
              <a:srgbClr val="000000"/>
            </a:solidFill>
            <a:prstDash val="solid"/>
            <a:round/>
            <a:headEnd len="med" w="med" type="none"/>
            <a:tailEnd len="med" w="med" type="none"/>
          </a:ln>
        </p:spPr>
      </p:cxnSp>
      <p:sp>
        <p:nvSpPr>
          <p:cNvPr id="390" name="Google Shape;390;p48"/>
          <p:cNvSpPr txBox="1"/>
          <p:nvPr/>
        </p:nvSpPr>
        <p:spPr>
          <a:xfrm>
            <a:off x="5471858" y="2878391"/>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Limited Memory</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Or “context window”</a:t>
            </a:r>
            <a:endParaRPr b="1" sz="1600">
              <a:latin typeface="Proxima Nova"/>
              <a:ea typeface="Proxima Nova"/>
              <a:cs typeface="Proxima Nova"/>
              <a:sym typeface="Proxima Nova"/>
            </a:endParaRPr>
          </a:p>
        </p:txBody>
      </p:sp>
      <p:sp>
        <p:nvSpPr>
          <p:cNvPr id="391" name="Google Shape;391;p48"/>
          <p:cNvSpPr txBox="1"/>
          <p:nvPr/>
        </p:nvSpPr>
        <p:spPr>
          <a:xfrm>
            <a:off x="4952458" y="3600066"/>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8</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392" name="Google Shape;392;p48"/>
          <p:cNvCxnSpPr/>
          <p:nvPr/>
        </p:nvCxnSpPr>
        <p:spPr>
          <a:xfrm>
            <a:off x="5373806" y="3714198"/>
            <a:ext cx="0" cy="428400"/>
          </a:xfrm>
          <a:prstGeom prst="straightConnector1">
            <a:avLst/>
          </a:prstGeom>
          <a:noFill/>
          <a:ln cap="flat" cmpd="sng" w="19050">
            <a:solidFill>
              <a:srgbClr val="000000"/>
            </a:solidFill>
            <a:prstDash val="solid"/>
            <a:round/>
            <a:headEnd len="med" w="med" type="none"/>
            <a:tailEnd len="med" w="med" type="none"/>
          </a:ln>
        </p:spPr>
      </p:cxnSp>
      <p:sp>
        <p:nvSpPr>
          <p:cNvPr id="393" name="Google Shape;393;p48"/>
          <p:cNvSpPr txBox="1"/>
          <p:nvPr/>
        </p:nvSpPr>
        <p:spPr>
          <a:xfrm>
            <a:off x="5471858" y="3633941"/>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Poor at unusual logic tasks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Due to a lack of prior exposure</a:t>
            </a:r>
            <a:endParaRPr b="1" sz="16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397" name="Shape 397"/>
        <p:cNvGrpSpPr/>
        <p:nvPr/>
      </p:nvGrpSpPr>
      <p:grpSpPr>
        <a:xfrm>
          <a:off x="0" y="0"/>
          <a:ext cx="0" cy="0"/>
          <a:chOff x="0" y="0"/>
          <a:chExt cx="0" cy="0"/>
        </a:xfrm>
      </p:grpSpPr>
      <p:sp>
        <p:nvSpPr>
          <p:cNvPr id="398" name="Google Shape;398;p4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p49"/>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Sounds a bit like a politician?</a:t>
            </a:r>
            <a:endParaRPr/>
          </a:p>
        </p:txBody>
      </p:sp>
      <p:sp>
        <p:nvSpPr>
          <p:cNvPr id="400" name="Google Shape;400;p49"/>
          <p:cNvSpPr txBox="1"/>
          <p:nvPr/>
        </p:nvSpPr>
        <p:spPr>
          <a:xfrm>
            <a:off x="1290476" y="1306450"/>
            <a:ext cx="1848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Hallucinations</a:t>
            </a:r>
            <a:endParaRPr sz="1600">
              <a:latin typeface="Proxima Nova"/>
              <a:ea typeface="Proxima Nova"/>
              <a:cs typeface="Proxima Nova"/>
              <a:sym typeface="Proxima Nova"/>
            </a:endParaRPr>
          </a:p>
        </p:txBody>
      </p:sp>
      <p:sp>
        <p:nvSpPr>
          <p:cNvPr id="401" name="Google Shape;401;p49"/>
          <p:cNvSpPr txBox="1"/>
          <p:nvPr/>
        </p:nvSpPr>
        <p:spPr>
          <a:xfrm>
            <a:off x="761157" y="1298050"/>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1</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02" name="Google Shape;402;p49"/>
          <p:cNvCxnSpPr/>
          <p:nvPr/>
        </p:nvCxnSpPr>
        <p:spPr>
          <a:xfrm>
            <a:off x="1182463" y="1386670"/>
            <a:ext cx="0" cy="428400"/>
          </a:xfrm>
          <a:prstGeom prst="straightConnector1">
            <a:avLst/>
          </a:prstGeom>
          <a:noFill/>
          <a:ln cap="flat" cmpd="sng" w="19050">
            <a:solidFill>
              <a:srgbClr val="000000"/>
            </a:solidFill>
            <a:prstDash val="solid"/>
            <a:round/>
            <a:headEnd len="med" w="med" type="none"/>
            <a:tailEnd len="med" w="med" type="none"/>
          </a:ln>
        </p:spPr>
      </p:cxnSp>
      <p:sp>
        <p:nvSpPr>
          <p:cNvPr id="403" name="Google Shape;403;p49"/>
          <p:cNvSpPr txBox="1"/>
          <p:nvPr/>
        </p:nvSpPr>
        <p:spPr>
          <a:xfrm>
            <a:off x="1302929" y="3633950"/>
            <a:ext cx="18363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Repetitive Tone</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t/>
            </a:r>
            <a:endParaRPr sz="1600">
              <a:latin typeface="Proxima Nova"/>
              <a:ea typeface="Proxima Nova"/>
              <a:cs typeface="Proxima Nova"/>
              <a:sym typeface="Proxima Nova"/>
            </a:endParaRPr>
          </a:p>
        </p:txBody>
      </p:sp>
      <p:sp>
        <p:nvSpPr>
          <p:cNvPr id="404" name="Google Shape;404;p49"/>
          <p:cNvSpPr txBox="1"/>
          <p:nvPr/>
        </p:nvSpPr>
        <p:spPr>
          <a:xfrm>
            <a:off x="761157" y="3600066"/>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4</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05" name="Google Shape;405;p49"/>
          <p:cNvCxnSpPr/>
          <p:nvPr/>
        </p:nvCxnSpPr>
        <p:spPr>
          <a:xfrm>
            <a:off x="1201549" y="3714198"/>
            <a:ext cx="0" cy="428400"/>
          </a:xfrm>
          <a:prstGeom prst="straightConnector1">
            <a:avLst/>
          </a:prstGeom>
          <a:noFill/>
          <a:ln cap="flat" cmpd="sng" w="19050">
            <a:solidFill>
              <a:srgbClr val="000000"/>
            </a:solidFill>
            <a:prstDash val="solid"/>
            <a:round/>
            <a:headEnd len="med" w="med" type="none"/>
            <a:tailEnd len="med" w="med" type="none"/>
          </a:ln>
        </p:spPr>
      </p:cxnSp>
      <p:sp>
        <p:nvSpPr>
          <p:cNvPr id="406" name="Google Shape;406;p49"/>
          <p:cNvSpPr txBox="1"/>
          <p:nvPr/>
        </p:nvSpPr>
        <p:spPr>
          <a:xfrm>
            <a:off x="761157" y="2065389"/>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2</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07" name="Google Shape;407;p49"/>
          <p:cNvCxnSpPr/>
          <p:nvPr/>
        </p:nvCxnSpPr>
        <p:spPr>
          <a:xfrm>
            <a:off x="1201549" y="2172667"/>
            <a:ext cx="0" cy="428400"/>
          </a:xfrm>
          <a:prstGeom prst="straightConnector1">
            <a:avLst/>
          </a:prstGeom>
          <a:noFill/>
          <a:ln cap="flat" cmpd="sng" w="19050">
            <a:solidFill>
              <a:srgbClr val="000000"/>
            </a:solidFill>
            <a:prstDash val="solid"/>
            <a:round/>
            <a:headEnd len="med" w="med" type="none"/>
            <a:tailEnd len="med" w="med" type="none"/>
          </a:ln>
        </p:spPr>
      </p:cxnSp>
      <p:sp>
        <p:nvSpPr>
          <p:cNvPr id="408" name="Google Shape;408;p49"/>
          <p:cNvSpPr txBox="1"/>
          <p:nvPr/>
        </p:nvSpPr>
        <p:spPr>
          <a:xfrm>
            <a:off x="1302934" y="2092425"/>
            <a:ext cx="20331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A blind spot for recent events</a:t>
            </a:r>
            <a:endParaRPr b="1" sz="1600">
              <a:latin typeface="Proxima Nova"/>
              <a:ea typeface="Proxima Nova"/>
              <a:cs typeface="Proxima Nova"/>
              <a:sym typeface="Proxima Nova"/>
            </a:endParaRPr>
          </a:p>
        </p:txBody>
      </p:sp>
      <p:sp>
        <p:nvSpPr>
          <p:cNvPr id="409" name="Google Shape;409;p49"/>
          <p:cNvSpPr txBox="1"/>
          <p:nvPr/>
        </p:nvSpPr>
        <p:spPr>
          <a:xfrm>
            <a:off x="761157" y="2832727"/>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3</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10" name="Google Shape;410;p49"/>
          <p:cNvCxnSpPr/>
          <p:nvPr/>
        </p:nvCxnSpPr>
        <p:spPr>
          <a:xfrm>
            <a:off x="1201549" y="2958677"/>
            <a:ext cx="0" cy="428400"/>
          </a:xfrm>
          <a:prstGeom prst="straightConnector1">
            <a:avLst/>
          </a:prstGeom>
          <a:noFill/>
          <a:ln cap="flat" cmpd="sng" w="19050">
            <a:solidFill>
              <a:srgbClr val="000000"/>
            </a:solidFill>
            <a:prstDash val="solid"/>
            <a:round/>
            <a:headEnd len="med" w="med" type="none"/>
            <a:tailEnd len="med" w="med" type="none"/>
          </a:ln>
        </p:spPr>
      </p:cxnSp>
      <p:sp>
        <p:nvSpPr>
          <p:cNvPr id="411" name="Google Shape;411;p49"/>
          <p:cNvSpPr txBox="1"/>
          <p:nvPr/>
        </p:nvSpPr>
        <p:spPr>
          <a:xfrm>
            <a:off x="1302934" y="2878409"/>
            <a:ext cx="19950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A lack of self-awareness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t/>
            </a:r>
            <a:endParaRPr b="1" sz="1600">
              <a:latin typeface="Proxima Nova"/>
              <a:ea typeface="Proxima Nova"/>
              <a:cs typeface="Proxima Nova"/>
              <a:sym typeface="Proxima Nova"/>
            </a:endParaRPr>
          </a:p>
        </p:txBody>
      </p:sp>
      <p:sp>
        <p:nvSpPr>
          <p:cNvPr id="412" name="Google Shape;412;p49"/>
          <p:cNvSpPr txBox="1"/>
          <p:nvPr/>
        </p:nvSpPr>
        <p:spPr>
          <a:xfrm>
            <a:off x="6924649" y="2024625"/>
            <a:ext cx="2175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Taking mental shortcuts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t/>
            </a:r>
            <a:endParaRPr b="1" sz="1600">
              <a:latin typeface="Proxima Nova"/>
              <a:ea typeface="Proxima Nova"/>
              <a:cs typeface="Proxima Nova"/>
              <a:sym typeface="Proxima Nova"/>
            </a:endParaRPr>
          </a:p>
        </p:txBody>
      </p:sp>
      <p:sp>
        <p:nvSpPr>
          <p:cNvPr id="413" name="Google Shape;413;p49"/>
          <p:cNvSpPr txBox="1"/>
          <p:nvPr/>
        </p:nvSpPr>
        <p:spPr>
          <a:xfrm>
            <a:off x="6490554" y="1997589"/>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6</a:t>
            </a:r>
            <a:endParaRPr b="1" sz="3000">
              <a:solidFill>
                <a:srgbClr val="E41F26"/>
              </a:solidFill>
              <a:latin typeface="Proxima Nova"/>
              <a:ea typeface="Proxima Nova"/>
              <a:cs typeface="Proxima Nova"/>
              <a:sym typeface="Proxima Nova"/>
            </a:endParaRPr>
          </a:p>
        </p:txBody>
      </p:sp>
      <p:cxnSp>
        <p:nvCxnSpPr>
          <p:cNvPr id="414" name="Google Shape;414;p49"/>
          <p:cNvCxnSpPr/>
          <p:nvPr/>
        </p:nvCxnSpPr>
        <p:spPr>
          <a:xfrm>
            <a:off x="6911860" y="2104867"/>
            <a:ext cx="0" cy="428400"/>
          </a:xfrm>
          <a:prstGeom prst="straightConnector1">
            <a:avLst/>
          </a:prstGeom>
          <a:noFill/>
          <a:ln cap="flat" cmpd="sng" w="19050">
            <a:solidFill>
              <a:srgbClr val="000000"/>
            </a:solidFill>
            <a:prstDash val="solid"/>
            <a:round/>
            <a:headEnd len="med" w="med" type="none"/>
            <a:tailEnd len="med" w="med" type="none"/>
          </a:ln>
        </p:spPr>
      </p:cxnSp>
      <p:sp>
        <p:nvSpPr>
          <p:cNvPr id="415" name="Google Shape;415;p49"/>
          <p:cNvSpPr txBox="1"/>
          <p:nvPr/>
        </p:nvSpPr>
        <p:spPr>
          <a:xfrm>
            <a:off x="6490554" y="1230250"/>
            <a:ext cx="301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5</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16" name="Google Shape;416;p49"/>
          <p:cNvCxnSpPr/>
          <p:nvPr/>
        </p:nvCxnSpPr>
        <p:spPr>
          <a:xfrm>
            <a:off x="6878492" y="1318870"/>
            <a:ext cx="0" cy="428400"/>
          </a:xfrm>
          <a:prstGeom prst="straightConnector1">
            <a:avLst/>
          </a:prstGeom>
          <a:noFill/>
          <a:ln cap="flat" cmpd="sng" w="19050">
            <a:solidFill>
              <a:srgbClr val="000000"/>
            </a:solidFill>
            <a:prstDash val="solid"/>
            <a:round/>
            <a:headEnd len="med" w="med" type="none"/>
            <a:tailEnd len="med" w="med" type="none"/>
          </a:ln>
        </p:spPr>
      </p:cxnSp>
      <p:sp>
        <p:nvSpPr>
          <p:cNvPr id="417" name="Google Shape;417;p49"/>
          <p:cNvSpPr txBox="1"/>
          <p:nvPr/>
        </p:nvSpPr>
        <p:spPr>
          <a:xfrm>
            <a:off x="6924649" y="1238650"/>
            <a:ext cx="21735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Poor at Basic Math</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t/>
            </a:r>
            <a:endParaRPr b="1" sz="1600">
              <a:latin typeface="Proxima Nova"/>
              <a:ea typeface="Proxima Nova"/>
              <a:cs typeface="Proxima Nova"/>
              <a:sym typeface="Proxima Nova"/>
            </a:endParaRPr>
          </a:p>
        </p:txBody>
      </p:sp>
      <p:sp>
        <p:nvSpPr>
          <p:cNvPr id="418" name="Google Shape;418;p49"/>
          <p:cNvSpPr txBox="1"/>
          <p:nvPr/>
        </p:nvSpPr>
        <p:spPr>
          <a:xfrm>
            <a:off x="6490554" y="2764927"/>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7</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19" name="Google Shape;419;p49"/>
          <p:cNvCxnSpPr/>
          <p:nvPr/>
        </p:nvCxnSpPr>
        <p:spPr>
          <a:xfrm>
            <a:off x="6911860" y="2890877"/>
            <a:ext cx="0" cy="428400"/>
          </a:xfrm>
          <a:prstGeom prst="straightConnector1">
            <a:avLst/>
          </a:prstGeom>
          <a:noFill/>
          <a:ln cap="flat" cmpd="sng" w="19050">
            <a:solidFill>
              <a:srgbClr val="000000"/>
            </a:solidFill>
            <a:prstDash val="solid"/>
            <a:round/>
            <a:headEnd len="med" w="med" type="none"/>
            <a:tailEnd len="med" w="med" type="none"/>
          </a:ln>
        </p:spPr>
      </p:cxnSp>
      <p:sp>
        <p:nvSpPr>
          <p:cNvPr id="420" name="Google Shape;420;p49"/>
          <p:cNvSpPr txBox="1"/>
          <p:nvPr/>
        </p:nvSpPr>
        <p:spPr>
          <a:xfrm>
            <a:off x="6924649" y="2810600"/>
            <a:ext cx="2175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Limited Memory</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t/>
            </a:r>
            <a:endParaRPr b="1" sz="1600">
              <a:latin typeface="Proxima Nova"/>
              <a:ea typeface="Proxima Nova"/>
              <a:cs typeface="Proxima Nova"/>
              <a:sym typeface="Proxima Nova"/>
            </a:endParaRPr>
          </a:p>
        </p:txBody>
      </p:sp>
      <p:sp>
        <p:nvSpPr>
          <p:cNvPr id="421" name="Google Shape;421;p49"/>
          <p:cNvSpPr txBox="1"/>
          <p:nvPr/>
        </p:nvSpPr>
        <p:spPr>
          <a:xfrm>
            <a:off x="6490783" y="3532266"/>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8</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22" name="Google Shape;422;p49"/>
          <p:cNvCxnSpPr/>
          <p:nvPr/>
        </p:nvCxnSpPr>
        <p:spPr>
          <a:xfrm>
            <a:off x="6912131" y="3646398"/>
            <a:ext cx="0" cy="428400"/>
          </a:xfrm>
          <a:prstGeom prst="straightConnector1">
            <a:avLst/>
          </a:prstGeom>
          <a:noFill/>
          <a:ln cap="flat" cmpd="sng" w="19050">
            <a:solidFill>
              <a:srgbClr val="000000"/>
            </a:solidFill>
            <a:prstDash val="solid"/>
            <a:round/>
            <a:headEnd len="med" w="med" type="none"/>
            <a:tailEnd len="med" w="med" type="none"/>
          </a:ln>
        </p:spPr>
      </p:cxnSp>
      <p:sp>
        <p:nvSpPr>
          <p:cNvPr id="423" name="Google Shape;423;p49"/>
          <p:cNvSpPr txBox="1"/>
          <p:nvPr/>
        </p:nvSpPr>
        <p:spPr>
          <a:xfrm>
            <a:off x="6924649" y="3566150"/>
            <a:ext cx="2175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Poor at unusual logic tasks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t/>
            </a:r>
            <a:endParaRPr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t/>
            </a:r>
            <a:endParaRPr sz="1600">
              <a:solidFill>
                <a:srgbClr val="222222"/>
              </a:solidFill>
              <a:latin typeface="Proxima Nova"/>
              <a:ea typeface="Proxima Nova"/>
              <a:cs typeface="Proxima Nova"/>
              <a:sym typeface="Proxima Nova"/>
            </a:endParaRPr>
          </a:p>
        </p:txBody>
      </p:sp>
      <p:pic>
        <p:nvPicPr>
          <p:cNvPr id="424" name="Google Shape;424;p49"/>
          <p:cNvPicPr preferRelativeResize="0"/>
          <p:nvPr/>
        </p:nvPicPr>
        <p:blipFill>
          <a:blip r:embed="rId3">
            <a:alphaModFix/>
          </a:blip>
          <a:stretch>
            <a:fillRect/>
          </a:stretch>
        </p:blipFill>
        <p:spPr>
          <a:xfrm>
            <a:off x="3341100" y="1318875"/>
            <a:ext cx="2829875" cy="2829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8" name="Shape 428"/>
        <p:cNvGrpSpPr/>
        <p:nvPr/>
      </p:nvGrpSpPr>
      <p:grpSpPr>
        <a:xfrm>
          <a:off x="0" y="0"/>
          <a:ext cx="0" cy="0"/>
          <a:chOff x="0" y="0"/>
          <a:chExt cx="0" cy="0"/>
        </a:xfrm>
      </p:grpSpPr>
      <p:sp>
        <p:nvSpPr>
          <p:cNvPr id="429" name="Google Shape;429;p50"/>
          <p:cNvSpPr txBox="1"/>
          <p:nvPr/>
        </p:nvSpPr>
        <p:spPr>
          <a:xfrm>
            <a:off x="1663262" y="1306441"/>
            <a:ext cx="3063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Hallucinations</a:t>
            </a:r>
            <a:endParaRPr b="1"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Allow LLM to say “I don’t know”</a:t>
            </a:r>
            <a:endParaRPr sz="1600">
              <a:latin typeface="Proxima Nova"/>
              <a:ea typeface="Proxima Nova"/>
              <a:cs typeface="Proxima Nova"/>
              <a:sym typeface="Proxima Nova"/>
            </a:endParaRPr>
          </a:p>
        </p:txBody>
      </p:sp>
      <p:sp>
        <p:nvSpPr>
          <p:cNvPr id="430" name="Google Shape;430;p5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1" name="Google Shape;431;p50"/>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Large Language Model </a:t>
            </a:r>
            <a:r>
              <a:rPr lang="en">
                <a:highlight>
                  <a:schemeClr val="accent4"/>
                </a:highlight>
              </a:rPr>
              <a:t>Mitigations</a:t>
            </a:r>
            <a:endParaRPr>
              <a:highlight>
                <a:schemeClr val="accent4"/>
              </a:highlight>
            </a:endParaRPr>
          </a:p>
        </p:txBody>
      </p:sp>
      <p:sp>
        <p:nvSpPr>
          <p:cNvPr id="432" name="Google Shape;432;p50"/>
          <p:cNvSpPr txBox="1"/>
          <p:nvPr/>
        </p:nvSpPr>
        <p:spPr>
          <a:xfrm>
            <a:off x="1142157" y="1298050"/>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1</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33" name="Google Shape;433;p50"/>
          <p:cNvCxnSpPr/>
          <p:nvPr/>
        </p:nvCxnSpPr>
        <p:spPr>
          <a:xfrm>
            <a:off x="1563463" y="1386670"/>
            <a:ext cx="0" cy="428400"/>
          </a:xfrm>
          <a:prstGeom prst="straightConnector1">
            <a:avLst/>
          </a:prstGeom>
          <a:noFill/>
          <a:ln cap="flat" cmpd="sng" w="19050">
            <a:solidFill>
              <a:srgbClr val="000000"/>
            </a:solidFill>
            <a:prstDash val="solid"/>
            <a:round/>
            <a:headEnd len="med" w="med" type="none"/>
            <a:tailEnd len="med" w="med" type="none"/>
          </a:ln>
        </p:spPr>
      </p:cxnSp>
      <p:sp>
        <p:nvSpPr>
          <p:cNvPr id="434" name="Google Shape;434;p50"/>
          <p:cNvSpPr txBox="1"/>
          <p:nvPr/>
        </p:nvSpPr>
        <p:spPr>
          <a:xfrm>
            <a:off x="1683897" y="3633941"/>
            <a:ext cx="3042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Repetitive Tone</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latin typeface="Proxima Nova"/>
                <a:ea typeface="Proxima Nova"/>
                <a:cs typeface="Proxima Nova"/>
                <a:sym typeface="Proxima Nova"/>
              </a:rPr>
              <a:t>Use Custom Instructions</a:t>
            </a:r>
            <a:endParaRPr sz="1600">
              <a:latin typeface="Proxima Nova"/>
              <a:ea typeface="Proxima Nova"/>
              <a:cs typeface="Proxima Nova"/>
              <a:sym typeface="Proxima Nova"/>
            </a:endParaRPr>
          </a:p>
        </p:txBody>
      </p:sp>
      <p:sp>
        <p:nvSpPr>
          <p:cNvPr id="435" name="Google Shape;435;p50"/>
          <p:cNvSpPr txBox="1"/>
          <p:nvPr/>
        </p:nvSpPr>
        <p:spPr>
          <a:xfrm>
            <a:off x="1142157" y="3600066"/>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4</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36" name="Google Shape;436;p50"/>
          <p:cNvCxnSpPr/>
          <p:nvPr/>
        </p:nvCxnSpPr>
        <p:spPr>
          <a:xfrm>
            <a:off x="1582549" y="3714198"/>
            <a:ext cx="0" cy="428400"/>
          </a:xfrm>
          <a:prstGeom prst="straightConnector1">
            <a:avLst/>
          </a:prstGeom>
          <a:noFill/>
          <a:ln cap="flat" cmpd="sng" w="19050">
            <a:solidFill>
              <a:srgbClr val="000000"/>
            </a:solidFill>
            <a:prstDash val="solid"/>
            <a:round/>
            <a:headEnd len="med" w="med" type="none"/>
            <a:tailEnd len="med" w="med" type="none"/>
          </a:ln>
        </p:spPr>
      </p:cxnSp>
      <p:sp>
        <p:nvSpPr>
          <p:cNvPr id="437" name="Google Shape;437;p50"/>
          <p:cNvSpPr txBox="1"/>
          <p:nvPr/>
        </p:nvSpPr>
        <p:spPr>
          <a:xfrm>
            <a:off x="1142157" y="2065389"/>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2</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38" name="Google Shape;438;p50"/>
          <p:cNvCxnSpPr/>
          <p:nvPr/>
        </p:nvCxnSpPr>
        <p:spPr>
          <a:xfrm>
            <a:off x="1582549" y="2172667"/>
            <a:ext cx="0" cy="428400"/>
          </a:xfrm>
          <a:prstGeom prst="straightConnector1">
            <a:avLst/>
          </a:prstGeom>
          <a:noFill/>
          <a:ln cap="flat" cmpd="sng" w="19050">
            <a:solidFill>
              <a:srgbClr val="000000"/>
            </a:solidFill>
            <a:prstDash val="solid"/>
            <a:round/>
            <a:headEnd len="med" w="med" type="none"/>
            <a:tailEnd len="med" w="med" type="none"/>
          </a:ln>
        </p:spPr>
      </p:cxnSp>
      <p:sp>
        <p:nvSpPr>
          <p:cNvPr id="439" name="Google Shape;439;p50"/>
          <p:cNvSpPr txBox="1"/>
          <p:nvPr/>
        </p:nvSpPr>
        <p:spPr>
          <a:xfrm>
            <a:off x="1683906" y="2092416"/>
            <a:ext cx="33690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Proxima Nova"/>
                <a:ea typeface="Proxima Nova"/>
                <a:cs typeface="Proxima Nova"/>
                <a:sym typeface="Proxima Nova"/>
              </a:rPr>
              <a:t>A blind spot for recent events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Use web-connected LLM</a:t>
            </a:r>
            <a:endParaRPr b="1" sz="1600">
              <a:latin typeface="Proxima Nova"/>
              <a:ea typeface="Proxima Nova"/>
              <a:cs typeface="Proxima Nova"/>
              <a:sym typeface="Proxima Nova"/>
            </a:endParaRPr>
          </a:p>
        </p:txBody>
      </p:sp>
      <p:sp>
        <p:nvSpPr>
          <p:cNvPr id="440" name="Google Shape;440;p50"/>
          <p:cNvSpPr txBox="1"/>
          <p:nvPr/>
        </p:nvSpPr>
        <p:spPr>
          <a:xfrm>
            <a:off x="1142157" y="2832727"/>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3</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41" name="Google Shape;441;p50"/>
          <p:cNvCxnSpPr/>
          <p:nvPr/>
        </p:nvCxnSpPr>
        <p:spPr>
          <a:xfrm>
            <a:off x="1582549" y="2958677"/>
            <a:ext cx="0" cy="428400"/>
          </a:xfrm>
          <a:prstGeom prst="straightConnector1">
            <a:avLst/>
          </a:prstGeom>
          <a:noFill/>
          <a:ln cap="flat" cmpd="sng" w="19050">
            <a:solidFill>
              <a:srgbClr val="000000"/>
            </a:solidFill>
            <a:prstDash val="solid"/>
            <a:round/>
            <a:headEnd len="med" w="med" type="none"/>
            <a:tailEnd len="med" w="med" type="none"/>
          </a:ln>
        </p:spPr>
      </p:cxnSp>
      <p:sp>
        <p:nvSpPr>
          <p:cNvPr id="442" name="Google Shape;442;p50"/>
          <p:cNvSpPr txBox="1"/>
          <p:nvPr/>
        </p:nvSpPr>
        <p:spPr>
          <a:xfrm>
            <a:off x="1683905" y="2878400"/>
            <a:ext cx="33057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A lack of self-awareness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Use web-connected LLM</a:t>
            </a:r>
            <a:endParaRPr b="1" sz="1600">
              <a:latin typeface="Proxima Nova"/>
              <a:ea typeface="Proxima Nova"/>
              <a:cs typeface="Proxima Nova"/>
              <a:sym typeface="Proxima Nova"/>
            </a:endParaRPr>
          </a:p>
        </p:txBody>
      </p:sp>
      <p:sp>
        <p:nvSpPr>
          <p:cNvPr id="443" name="Google Shape;443;p50"/>
          <p:cNvSpPr txBox="1"/>
          <p:nvPr/>
        </p:nvSpPr>
        <p:spPr>
          <a:xfrm>
            <a:off x="5471594" y="2092416"/>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Taking mental shortcuts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Tell the LLM it is prone to such biases</a:t>
            </a:r>
            <a:endParaRPr b="1" sz="1600">
              <a:latin typeface="Proxima Nova"/>
              <a:ea typeface="Proxima Nova"/>
              <a:cs typeface="Proxima Nova"/>
              <a:sym typeface="Proxima Nova"/>
            </a:endParaRPr>
          </a:p>
        </p:txBody>
      </p:sp>
      <p:sp>
        <p:nvSpPr>
          <p:cNvPr id="444" name="Google Shape;444;p50"/>
          <p:cNvSpPr txBox="1"/>
          <p:nvPr/>
        </p:nvSpPr>
        <p:spPr>
          <a:xfrm>
            <a:off x="4952229" y="2065389"/>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6</a:t>
            </a:r>
            <a:endParaRPr b="1" sz="3000">
              <a:solidFill>
                <a:srgbClr val="E41F26"/>
              </a:solidFill>
              <a:latin typeface="Proxima Nova"/>
              <a:ea typeface="Proxima Nova"/>
              <a:cs typeface="Proxima Nova"/>
              <a:sym typeface="Proxima Nova"/>
            </a:endParaRPr>
          </a:p>
        </p:txBody>
      </p:sp>
      <p:cxnSp>
        <p:nvCxnSpPr>
          <p:cNvPr id="445" name="Google Shape;445;p50"/>
          <p:cNvCxnSpPr/>
          <p:nvPr/>
        </p:nvCxnSpPr>
        <p:spPr>
          <a:xfrm>
            <a:off x="5373535" y="2172667"/>
            <a:ext cx="0" cy="428400"/>
          </a:xfrm>
          <a:prstGeom prst="straightConnector1">
            <a:avLst/>
          </a:prstGeom>
          <a:noFill/>
          <a:ln cap="flat" cmpd="sng" w="19050">
            <a:solidFill>
              <a:srgbClr val="000000"/>
            </a:solidFill>
            <a:prstDash val="solid"/>
            <a:round/>
            <a:headEnd len="med" w="med" type="none"/>
            <a:tailEnd len="med" w="med" type="none"/>
          </a:ln>
        </p:spPr>
      </p:cxnSp>
      <p:sp>
        <p:nvSpPr>
          <p:cNvPr id="446" name="Google Shape;446;p50"/>
          <p:cNvSpPr txBox="1"/>
          <p:nvPr/>
        </p:nvSpPr>
        <p:spPr>
          <a:xfrm>
            <a:off x="4952229" y="1298050"/>
            <a:ext cx="301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5</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47" name="Google Shape;447;p50"/>
          <p:cNvCxnSpPr/>
          <p:nvPr/>
        </p:nvCxnSpPr>
        <p:spPr>
          <a:xfrm>
            <a:off x="5340167" y="1386670"/>
            <a:ext cx="0" cy="428400"/>
          </a:xfrm>
          <a:prstGeom prst="straightConnector1">
            <a:avLst/>
          </a:prstGeom>
          <a:noFill/>
          <a:ln cap="flat" cmpd="sng" w="19050">
            <a:solidFill>
              <a:srgbClr val="000000"/>
            </a:solidFill>
            <a:prstDash val="solid"/>
            <a:round/>
            <a:headEnd len="med" w="med" type="none"/>
            <a:tailEnd len="med" w="med" type="none"/>
          </a:ln>
        </p:spPr>
      </p:cxnSp>
      <p:sp>
        <p:nvSpPr>
          <p:cNvPr id="448" name="Google Shape;448;p50"/>
          <p:cNvSpPr txBox="1"/>
          <p:nvPr/>
        </p:nvSpPr>
        <p:spPr>
          <a:xfrm>
            <a:off x="5471594" y="1306441"/>
            <a:ext cx="3690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Proxima Nova"/>
                <a:ea typeface="Proxima Nova"/>
                <a:cs typeface="Proxima Nova"/>
                <a:sym typeface="Proxima Nova"/>
              </a:rPr>
              <a:t>Poor at Basic Math</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Allow to run code, “take a breath”</a:t>
            </a:r>
            <a:endParaRPr b="1" sz="1600">
              <a:latin typeface="Proxima Nova"/>
              <a:ea typeface="Proxima Nova"/>
              <a:cs typeface="Proxima Nova"/>
              <a:sym typeface="Proxima Nova"/>
            </a:endParaRPr>
          </a:p>
        </p:txBody>
      </p:sp>
      <p:sp>
        <p:nvSpPr>
          <p:cNvPr id="449" name="Google Shape;449;p50"/>
          <p:cNvSpPr txBox="1"/>
          <p:nvPr/>
        </p:nvSpPr>
        <p:spPr>
          <a:xfrm>
            <a:off x="4952229" y="2832727"/>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7</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50" name="Google Shape;450;p50"/>
          <p:cNvCxnSpPr/>
          <p:nvPr/>
        </p:nvCxnSpPr>
        <p:spPr>
          <a:xfrm>
            <a:off x="5373535" y="2958677"/>
            <a:ext cx="0" cy="428400"/>
          </a:xfrm>
          <a:prstGeom prst="straightConnector1">
            <a:avLst/>
          </a:prstGeom>
          <a:noFill/>
          <a:ln cap="flat" cmpd="sng" w="19050">
            <a:solidFill>
              <a:srgbClr val="000000"/>
            </a:solidFill>
            <a:prstDash val="solid"/>
            <a:round/>
            <a:headEnd len="med" w="med" type="none"/>
            <a:tailEnd len="med" w="med" type="none"/>
          </a:ln>
        </p:spPr>
      </p:cxnSp>
      <p:sp>
        <p:nvSpPr>
          <p:cNvPr id="451" name="Google Shape;451;p50"/>
          <p:cNvSpPr txBox="1"/>
          <p:nvPr/>
        </p:nvSpPr>
        <p:spPr>
          <a:xfrm>
            <a:off x="5471594" y="2878391"/>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Limited Memory</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Use a different model (e.g. Claude)</a:t>
            </a:r>
            <a:endParaRPr b="1" sz="1600">
              <a:latin typeface="Proxima Nova"/>
              <a:ea typeface="Proxima Nova"/>
              <a:cs typeface="Proxima Nova"/>
              <a:sym typeface="Proxima Nova"/>
            </a:endParaRPr>
          </a:p>
        </p:txBody>
      </p:sp>
      <p:sp>
        <p:nvSpPr>
          <p:cNvPr id="452" name="Google Shape;452;p50"/>
          <p:cNvSpPr txBox="1"/>
          <p:nvPr/>
        </p:nvSpPr>
        <p:spPr>
          <a:xfrm>
            <a:off x="4952458" y="3600066"/>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8</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53" name="Google Shape;453;p50"/>
          <p:cNvCxnSpPr/>
          <p:nvPr/>
        </p:nvCxnSpPr>
        <p:spPr>
          <a:xfrm>
            <a:off x="5373806" y="3714198"/>
            <a:ext cx="0" cy="428400"/>
          </a:xfrm>
          <a:prstGeom prst="straightConnector1">
            <a:avLst/>
          </a:prstGeom>
          <a:noFill/>
          <a:ln cap="flat" cmpd="sng" w="19050">
            <a:solidFill>
              <a:srgbClr val="000000"/>
            </a:solidFill>
            <a:prstDash val="solid"/>
            <a:round/>
            <a:headEnd len="med" w="med" type="none"/>
            <a:tailEnd len="med" w="med" type="none"/>
          </a:ln>
        </p:spPr>
      </p:cxnSp>
      <p:sp>
        <p:nvSpPr>
          <p:cNvPr id="454" name="Google Shape;454;p50"/>
          <p:cNvSpPr txBox="1"/>
          <p:nvPr/>
        </p:nvSpPr>
        <p:spPr>
          <a:xfrm>
            <a:off x="5471594" y="3633941"/>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Poor at unusual logic tasks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Ask to “take a breath”</a:t>
            </a:r>
            <a:endParaRPr b="1" sz="16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51"/>
          <p:cNvSpPr txBox="1"/>
          <p:nvPr>
            <p:ph type="ctrTitle"/>
          </p:nvPr>
        </p:nvSpPr>
        <p:spPr>
          <a:xfrm>
            <a:off x="1028700" y="33677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Mitigating Limitations:</a:t>
            </a:r>
            <a:endParaRPr/>
          </a:p>
          <a:p>
            <a:pPr indent="0" lvl="0" marL="0" rtl="0" algn="l">
              <a:spcBef>
                <a:spcPts val="0"/>
              </a:spcBef>
              <a:spcAft>
                <a:spcPts val="0"/>
              </a:spcAft>
              <a:buNone/>
            </a:pPr>
            <a:r>
              <a:rPr b="0" lang="en" sz="2400"/>
              <a:t>Poor Math and Poor Logic</a:t>
            </a:r>
            <a:endParaRPr b="0" sz="2400"/>
          </a:p>
        </p:txBody>
      </p:sp>
      <p:grpSp>
        <p:nvGrpSpPr>
          <p:cNvPr id="460" name="Google Shape;460;p51"/>
          <p:cNvGrpSpPr/>
          <p:nvPr/>
        </p:nvGrpSpPr>
        <p:grpSpPr>
          <a:xfrm>
            <a:off x="1028724" y="4463200"/>
            <a:ext cx="3411365" cy="582900"/>
            <a:chOff x="1028705" y="4234600"/>
            <a:chExt cx="3478500" cy="582900"/>
          </a:xfrm>
        </p:grpSpPr>
        <p:sp>
          <p:nvSpPr>
            <p:cNvPr id="461" name="Google Shape;461;p51"/>
            <p:cNvSpPr txBox="1"/>
            <p:nvPr/>
          </p:nvSpPr>
          <p:spPr>
            <a:xfrm>
              <a:off x="1028705" y="4234600"/>
              <a:ext cx="3478500" cy="582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a:latin typeface="Nunito"/>
                  <a:ea typeface="Nunito"/>
                  <a:cs typeface="Nunito"/>
                  <a:sym typeface="Nunito"/>
                </a:rPr>
                <a:t>Login to ChatGPT for this activity!</a:t>
              </a:r>
              <a:endParaRPr i="1">
                <a:latin typeface="Nunito"/>
                <a:ea typeface="Nunito"/>
                <a:cs typeface="Nunito"/>
                <a:sym typeface="Nunito"/>
              </a:endParaRPr>
            </a:p>
          </p:txBody>
        </p:sp>
        <p:pic>
          <p:nvPicPr>
            <p:cNvPr id="462" name="Google Shape;462;p51"/>
            <p:cNvPicPr preferRelativeResize="0"/>
            <p:nvPr/>
          </p:nvPicPr>
          <p:blipFill>
            <a:blip r:embed="rId3">
              <a:alphaModFix/>
            </a:blip>
            <a:stretch>
              <a:fillRect/>
            </a:stretch>
          </p:blipFill>
          <p:spPr>
            <a:xfrm>
              <a:off x="3937670" y="4286975"/>
              <a:ext cx="478150" cy="4781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68" name="Google Shape;468;p52"/>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GPT-3.5</a:t>
            </a:r>
            <a:endParaRPr/>
          </a:p>
        </p:txBody>
      </p:sp>
      <p:sp>
        <p:nvSpPr>
          <p:cNvPr id="469" name="Google Shape;469;p52"/>
          <p:cNvSpPr txBox="1"/>
          <p:nvPr>
            <p:ph idx="1" type="body"/>
          </p:nvPr>
        </p:nvSpPr>
        <p:spPr>
          <a:xfrm>
            <a:off x="1142150" y="867600"/>
            <a:ext cx="5014800" cy="246300"/>
          </a:xfrm>
          <a:prstGeom prst="rect">
            <a:avLst/>
          </a:prstGeom>
        </p:spPr>
        <p:txBody>
          <a:bodyPr anchorCtr="0" anchor="t" bIns="0" lIns="0" spcFirstLastPara="1" rIns="0" wrap="square" tIns="0">
            <a:spAutoFit/>
          </a:bodyPr>
          <a:lstStyle/>
          <a:p>
            <a:pPr indent="0" lvl="0" marL="0" rtl="0" algn="l">
              <a:spcBef>
                <a:spcPts val="0"/>
              </a:spcBef>
              <a:spcAft>
                <a:spcPts val="1000"/>
              </a:spcAft>
              <a:buNone/>
            </a:pPr>
            <a:r>
              <a:rPr lang="en" sz="1600"/>
              <a:t>Switch over to </a:t>
            </a:r>
            <a:r>
              <a:rPr b="1" lang="en" sz="1600"/>
              <a:t>GPT-3.5</a:t>
            </a:r>
            <a:r>
              <a:rPr lang="en" sz="1600"/>
              <a:t> for these practice activities!</a:t>
            </a:r>
            <a:endParaRPr sz="1600"/>
          </a:p>
        </p:txBody>
      </p:sp>
      <p:pic>
        <p:nvPicPr>
          <p:cNvPr id="470" name="Google Shape;470;p52"/>
          <p:cNvPicPr preferRelativeResize="0"/>
          <p:nvPr/>
        </p:nvPicPr>
        <p:blipFill>
          <a:blip r:embed="rId3">
            <a:alphaModFix/>
          </a:blip>
          <a:stretch>
            <a:fillRect/>
          </a:stretch>
        </p:blipFill>
        <p:spPr>
          <a:xfrm>
            <a:off x="1649765" y="1346600"/>
            <a:ext cx="6331494" cy="3608451"/>
          </a:xfrm>
          <a:prstGeom prst="rect">
            <a:avLst/>
          </a:prstGeom>
          <a:noFill/>
          <a:ln>
            <a:noFill/>
          </a:ln>
          <a:effectLst>
            <a:outerShdw blurRad="57150" rotWithShape="0" algn="bl" dir="5400000" dist="19050">
              <a:srgbClr val="000000">
                <a:alpha val="50000"/>
              </a:srgbClr>
            </a:outerShdw>
          </a:effectLst>
        </p:spPr>
      </p:pic>
      <p:sp>
        <p:nvSpPr>
          <p:cNvPr id="471" name="Google Shape;471;p52"/>
          <p:cNvSpPr/>
          <p:nvPr/>
        </p:nvSpPr>
        <p:spPr>
          <a:xfrm>
            <a:off x="1714100" y="2611325"/>
            <a:ext cx="2753700" cy="553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cxnSp>
        <p:nvCxnSpPr>
          <p:cNvPr id="472" name="Google Shape;472;p52"/>
          <p:cNvCxnSpPr/>
          <p:nvPr/>
        </p:nvCxnSpPr>
        <p:spPr>
          <a:xfrm>
            <a:off x="1255575" y="1553650"/>
            <a:ext cx="4890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78" name="Google Shape;478;p53"/>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Mitigating Poor Maths: Word Count</a:t>
            </a:r>
            <a:endParaRPr/>
          </a:p>
        </p:txBody>
      </p:sp>
      <p:sp>
        <p:nvSpPr>
          <p:cNvPr id="479" name="Google Shape;479;p53"/>
          <p:cNvSpPr txBox="1"/>
          <p:nvPr/>
        </p:nvSpPr>
        <p:spPr>
          <a:xfrm>
            <a:off x="5806850" y="1143850"/>
            <a:ext cx="3000000" cy="486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1"/>
                </a:solidFill>
                <a:latin typeface="Barlow Condensed SemiBold"/>
                <a:ea typeface="Barlow Condensed SemiBold"/>
                <a:cs typeface="Barlow Condensed SemiBold"/>
                <a:sym typeface="Barlow Condensed SemiBold"/>
              </a:rPr>
              <a:t>GPT-3.5</a:t>
            </a:r>
            <a:endParaRPr sz="1800">
              <a:solidFill>
                <a:schemeClr val="lt1"/>
              </a:solidFill>
              <a:latin typeface="Barlow Condensed SemiBold"/>
              <a:ea typeface="Barlow Condensed SemiBold"/>
              <a:cs typeface="Barlow Condensed SemiBold"/>
              <a:sym typeface="Barlow Condensed SemiBold"/>
            </a:endParaRPr>
          </a:p>
        </p:txBody>
      </p:sp>
      <p:sp>
        <p:nvSpPr>
          <p:cNvPr id="480" name="Google Shape;480;p53"/>
          <p:cNvSpPr/>
          <p:nvPr/>
        </p:nvSpPr>
        <p:spPr>
          <a:xfrm>
            <a:off x="5806850" y="1607350"/>
            <a:ext cx="3000000" cy="2283300"/>
          </a:xfrm>
          <a:prstGeom prst="rect">
            <a:avLst/>
          </a:prstGeom>
          <a:noFill/>
          <a:ln cap="flat" cmpd="sng" w="19050">
            <a:solidFill>
              <a:schemeClr val="dk1"/>
            </a:solidFill>
            <a:prstDash val="solid"/>
            <a:round/>
            <a:headEnd len="sm" w="sm" type="none"/>
            <a:tailEnd len="sm" w="sm" type="none"/>
          </a:ln>
        </p:spPr>
        <p:txBody>
          <a:bodyPr anchorCtr="0" anchor="t" bIns="91425" lIns="182875" spcFirstLastPara="1" rIns="91425" wrap="square" tIns="182875">
            <a:noAutofit/>
          </a:bodyPr>
          <a:lstStyle/>
          <a:p>
            <a:pPr indent="0" lvl="0" marL="0" rtl="0" algn="l">
              <a:spcBef>
                <a:spcPts val="0"/>
              </a:spcBef>
              <a:spcAft>
                <a:spcPts val="0"/>
              </a:spcAft>
              <a:buNone/>
            </a:pPr>
            <a:r>
              <a:rPr lang="en" sz="1800">
                <a:solidFill>
                  <a:schemeClr val="dk1"/>
                </a:solidFill>
                <a:latin typeface="Nunito Sans"/>
                <a:ea typeface="Nunito Sans"/>
                <a:cs typeface="Nunito Sans"/>
                <a:sym typeface="Nunito Sans"/>
              </a:rPr>
              <a:t>Description</a:t>
            </a:r>
            <a:endParaRPr sz="1800">
              <a:solidFill>
                <a:schemeClr val="dk1"/>
              </a:solidFill>
              <a:latin typeface="Nunito Sans"/>
              <a:ea typeface="Nunito Sans"/>
              <a:cs typeface="Nunito Sans"/>
              <a:sym typeface="Nunito Sans"/>
            </a:endParaRPr>
          </a:p>
        </p:txBody>
      </p:sp>
      <p:pic>
        <p:nvPicPr>
          <p:cNvPr id="481" name="Google Shape;481;p53"/>
          <p:cNvPicPr preferRelativeResize="0"/>
          <p:nvPr/>
        </p:nvPicPr>
        <p:blipFill rotWithShape="1">
          <a:blip r:embed="rId3">
            <a:alphaModFix/>
          </a:blip>
          <a:srcRect b="10281" l="0" r="0" t="0"/>
          <a:stretch/>
        </p:blipFill>
        <p:spPr>
          <a:xfrm>
            <a:off x="5806850" y="1607350"/>
            <a:ext cx="2999999" cy="2283300"/>
          </a:xfrm>
          <a:prstGeom prst="rect">
            <a:avLst/>
          </a:prstGeom>
          <a:noFill/>
          <a:ln>
            <a:noFill/>
          </a:ln>
        </p:spPr>
      </p:pic>
      <p:sp>
        <p:nvSpPr>
          <p:cNvPr id="482" name="Google Shape;482;p53"/>
          <p:cNvSpPr/>
          <p:nvPr/>
        </p:nvSpPr>
        <p:spPr>
          <a:xfrm>
            <a:off x="1142075" y="23316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483" name="Google Shape;483;p53"/>
          <p:cNvSpPr/>
          <p:nvPr/>
        </p:nvSpPr>
        <p:spPr>
          <a:xfrm>
            <a:off x="1142075" y="29751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484" name="Google Shape;484;p53"/>
          <p:cNvSpPr txBox="1"/>
          <p:nvPr>
            <p:ph idx="4294967295" type="body"/>
          </p:nvPr>
        </p:nvSpPr>
        <p:spPr>
          <a:xfrm>
            <a:off x="1665100" y="23316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Try using GPT-3.5 to complete the task correctly.</a:t>
            </a:r>
            <a:endParaRPr sz="1400"/>
          </a:p>
        </p:txBody>
      </p:sp>
      <p:sp>
        <p:nvSpPr>
          <p:cNvPr id="485" name="Google Shape;485;p53"/>
          <p:cNvSpPr txBox="1"/>
          <p:nvPr>
            <p:ph idx="4294967295" type="body"/>
          </p:nvPr>
        </p:nvSpPr>
        <p:spPr>
          <a:xfrm>
            <a:off x="1665088" y="301095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How can you prompt it to do so? Start new chats as needed.</a:t>
            </a:r>
            <a:endParaRPr sz="1400"/>
          </a:p>
        </p:txBody>
      </p:sp>
      <p:sp>
        <p:nvSpPr>
          <p:cNvPr id="486" name="Google Shape;486;p53"/>
          <p:cNvSpPr txBox="1"/>
          <p:nvPr>
            <p:ph idx="4294967295" type="body"/>
          </p:nvPr>
        </p:nvSpPr>
        <p:spPr>
          <a:xfrm>
            <a:off x="1142150" y="1149725"/>
            <a:ext cx="4349400" cy="114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First ask </a:t>
            </a:r>
            <a:r>
              <a:rPr lang="en"/>
              <a:t>GPT-</a:t>
            </a:r>
            <a:r>
              <a:rPr lang="en"/>
              <a:t>3.5 Default to count the number of words in a paragraph</a:t>
            </a:r>
            <a:r>
              <a:rPr lang="en" sz="1400"/>
              <a:t>. Ensure it</a:t>
            </a:r>
            <a:r>
              <a:rPr lang="en"/>
              <a:t>’s making a mistake!</a:t>
            </a:r>
            <a:endParaRPr sz="1400"/>
          </a:p>
          <a:p>
            <a:pPr indent="0" lvl="0" marL="0" rtl="0" algn="l">
              <a:spcBef>
                <a:spcPts val="1000"/>
              </a:spcBef>
              <a:spcAft>
                <a:spcPts val="1000"/>
              </a:spcAft>
              <a:buNone/>
            </a:pPr>
            <a:r>
              <a:rPr b="1" lang="en" sz="1400"/>
              <a:t>Instructions: </a:t>
            </a:r>
            <a:endParaRPr sz="1400"/>
          </a:p>
        </p:txBody>
      </p:sp>
      <p:grpSp>
        <p:nvGrpSpPr>
          <p:cNvPr id="487" name="Google Shape;487;p53"/>
          <p:cNvGrpSpPr/>
          <p:nvPr/>
        </p:nvGrpSpPr>
        <p:grpSpPr>
          <a:xfrm>
            <a:off x="8138675" y="57000"/>
            <a:ext cx="794400" cy="800400"/>
            <a:chOff x="8138675" y="57000"/>
            <a:chExt cx="794400" cy="800400"/>
          </a:xfrm>
        </p:grpSpPr>
        <p:sp>
          <p:nvSpPr>
            <p:cNvPr id="488" name="Google Shape;488;p53"/>
            <p:cNvSpPr/>
            <p:nvPr/>
          </p:nvSpPr>
          <p:spPr>
            <a:xfrm flipH="1" rot="5403199">
              <a:off x="8206421" y="130061"/>
              <a:ext cx="644700" cy="654300"/>
            </a:xfrm>
            <a:prstGeom prst="ellipse">
              <a:avLst/>
            </a:prstGeom>
            <a:noFill/>
            <a:ln cap="flat" cmpd="sng" w="28575">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489" name="Google Shape;489;p53"/>
            <p:cNvCxnSpPr>
              <a:endCxn id="488" idx="0"/>
            </p:cNvCxnSpPr>
            <p:nvPr/>
          </p:nvCxnSpPr>
          <p:spPr>
            <a:xfrm>
              <a:off x="8519321" y="136511"/>
              <a:ext cx="336600" cy="320400"/>
            </a:xfrm>
            <a:prstGeom prst="curvedConnector3">
              <a:avLst>
                <a:gd fmla="val 91839" name="adj1"/>
              </a:avLst>
            </a:prstGeom>
            <a:noFill/>
            <a:ln cap="flat" cmpd="sng" w="28575">
              <a:solidFill>
                <a:srgbClr val="E41F26"/>
              </a:solidFill>
              <a:prstDash val="solid"/>
              <a:round/>
              <a:headEnd len="med" w="med" type="none"/>
              <a:tailEnd len="med" w="med" type="oval"/>
            </a:ln>
          </p:spPr>
        </p:cxnSp>
        <p:sp>
          <p:nvSpPr>
            <p:cNvPr id="490" name="Google Shape;490;p53"/>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rgbClr val="222222"/>
                  </a:solidFill>
                  <a:latin typeface="Barlow Condensed"/>
                  <a:ea typeface="Barlow Condensed"/>
                  <a:cs typeface="Barlow Condensed"/>
                  <a:sym typeface="Barlow Condensed"/>
                </a:rPr>
                <a:t>5 Minutes</a:t>
              </a:r>
              <a:endParaRPr b="1" sz="1000">
                <a:solidFill>
                  <a:srgbClr val="222222"/>
                </a:solidFill>
                <a:latin typeface="Barlow Condensed"/>
                <a:ea typeface="Barlow Condensed"/>
                <a:cs typeface="Barlow Condensed"/>
                <a:sym typeface="Barlow Condensed"/>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2" name="Shape 252"/>
        <p:cNvGrpSpPr/>
        <p:nvPr/>
      </p:nvGrpSpPr>
      <p:grpSpPr>
        <a:xfrm>
          <a:off x="0" y="0"/>
          <a:ext cx="0" cy="0"/>
          <a:chOff x="0" y="0"/>
          <a:chExt cx="0" cy="0"/>
        </a:xfrm>
      </p:grpSpPr>
      <p:sp>
        <p:nvSpPr>
          <p:cNvPr id="253" name="Google Shape;253;p36"/>
          <p:cNvSpPr txBox="1"/>
          <p:nvPr>
            <p:ph type="title"/>
          </p:nvPr>
        </p:nvSpPr>
        <p:spPr>
          <a:xfrm>
            <a:off x="1028700" y="457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Suggested Agenda (45 minutes)</a:t>
            </a:r>
            <a:endParaRPr/>
          </a:p>
        </p:txBody>
      </p:sp>
      <p:sp>
        <p:nvSpPr>
          <p:cNvPr id="254" name="Google Shape;254;p3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55" name="Google Shape;255;p36"/>
          <p:cNvSpPr txBox="1"/>
          <p:nvPr/>
        </p:nvSpPr>
        <p:spPr>
          <a:xfrm>
            <a:off x="1113575" y="1124275"/>
            <a:ext cx="7332900" cy="3074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0:00-0:02 Review Learning Objectives</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0:02-0:10 Automation vs. Augmentation</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0:10-0:20 Strengths and Weaknesses</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0:20-0:40 Practice: Mitigating Limitations</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0:40-0:45 Reflection</a:t>
            </a:r>
            <a:endParaRPr b="0" i="0" sz="18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1" i="1" lang="en" sz="1800" u="none" cap="none" strike="noStrike">
                <a:solidFill>
                  <a:srgbClr val="000000"/>
                </a:solidFill>
                <a:latin typeface="Nunito"/>
                <a:ea typeface="Nunito"/>
                <a:cs typeface="Nunito"/>
                <a:sym typeface="Nunito"/>
              </a:rPr>
              <a:t>*these are estimates - timings will vary!</a:t>
            </a:r>
            <a:endParaRPr b="1" i="1"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t/>
            </a:r>
            <a:endParaRPr b="1" i="1" sz="1800" u="none" cap="none" strike="noStrike">
              <a:solidFill>
                <a:srgbClr val="000000"/>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96" name="Google Shape;496;p54"/>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Mitigating Poor Maths: GPT-3.5 vs GPT-4</a:t>
            </a:r>
            <a:endParaRPr/>
          </a:p>
        </p:txBody>
      </p:sp>
      <p:sp>
        <p:nvSpPr>
          <p:cNvPr id="497" name="Google Shape;497;p54"/>
          <p:cNvSpPr txBox="1"/>
          <p:nvPr/>
        </p:nvSpPr>
        <p:spPr>
          <a:xfrm>
            <a:off x="4542000" y="2617075"/>
            <a:ext cx="7749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Barlow Condensed SemiBold"/>
                <a:ea typeface="Barlow Condensed SemiBold"/>
                <a:cs typeface="Barlow Condensed SemiBold"/>
                <a:sym typeface="Barlow Condensed SemiBold"/>
              </a:rPr>
              <a:t>VS. </a:t>
            </a:r>
            <a:endParaRPr sz="3000">
              <a:latin typeface="Barlow Condensed SemiBold"/>
              <a:ea typeface="Barlow Condensed SemiBold"/>
              <a:cs typeface="Barlow Condensed SemiBold"/>
              <a:sym typeface="Barlow Condensed SemiBold"/>
            </a:endParaRPr>
          </a:p>
        </p:txBody>
      </p:sp>
      <p:sp>
        <p:nvSpPr>
          <p:cNvPr id="498" name="Google Shape;498;p54"/>
          <p:cNvSpPr txBox="1"/>
          <p:nvPr/>
        </p:nvSpPr>
        <p:spPr>
          <a:xfrm>
            <a:off x="1142150" y="1524250"/>
            <a:ext cx="3350700" cy="486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1"/>
                </a:solidFill>
                <a:latin typeface="Barlow Condensed SemiBold"/>
                <a:ea typeface="Barlow Condensed SemiBold"/>
                <a:cs typeface="Barlow Condensed SemiBold"/>
                <a:sym typeface="Barlow Condensed SemiBold"/>
              </a:rPr>
              <a:t>GPT-3.5</a:t>
            </a:r>
            <a:endParaRPr sz="1800">
              <a:solidFill>
                <a:schemeClr val="lt1"/>
              </a:solidFill>
              <a:latin typeface="Barlow Condensed SemiBold"/>
              <a:ea typeface="Barlow Condensed SemiBold"/>
              <a:cs typeface="Barlow Condensed SemiBold"/>
              <a:sym typeface="Barlow Condensed SemiBold"/>
            </a:endParaRPr>
          </a:p>
        </p:txBody>
      </p:sp>
      <p:sp>
        <p:nvSpPr>
          <p:cNvPr id="499" name="Google Shape;499;p54"/>
          <p:cNvSpPr txBox="1"/>
          <p:nvPr/>
        </p:nvSpPr>
        <p:spPr>
          <a:xfrm>
            <a:off x="5366050" y="1524250"/>
            <a:ext cx="3350700" cy="4860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1"/>
                </a:solidFill>
                <a:latin typeface="Barlow Condensed SemiBold"/>
                <a:ea typeface="Barlow Condensed SemiBold"/>
                <a:cs typeface="Barlow Condensed SemiBold"/>
                <a:sym typeface="Barlow Condensed SemiBold"/>
              </a:rPr>
              <a:t>GPT-4</a:t>
            </a:r>
            <a:endParaRPr sz="1800">
              <a:solidFill>
                <a:schemeClr val="lt1"/>
              </a:solidFill>
              <a:latin typeface="Barlow Condensed SemiBold"/>
              <a:ea typeface="Barlow Condensed SemiBold"/>
              <a:cs typeface="Barlow Condensed SemiBold"/>
              <a:sym typeface="Barlow Condensed SemiBold"/>
            </a:endParaRPr>
          </a:p>
        </p:txBody>
      </p:sp>
      <p:pic>
        <p:nvPicPr>
          <p:cNvPr id="500" name="Google Shape;500;p54"/>
          <p:cNvPicPr preferRelativeResize="0"/>
          <p:nvPr/>
        </p:nvPicPr>
        <p:blipFill rotWithShape="1">
          <a:blip r:embed="rId3">
            <a:alphaModFix/>
          </a:blip>
          <a:srcRect b="0" l="0" r="19015" t="0"/>
          <a:stretch/>
        </p:blipFill>
        <p:spPr>
          <a:xfrm>
            <a:off x="1142150" y="1999000"/>
            <a:ext cx="3350700" cy="2260800"/>
          </a:xfrm>
          <a:prstGeom prst="rect">
            <a:avLst/>
          </a:prstGeom>
          <a:noFill/>
          <a:ln cap="flat" cmpd="sng" w="9525">
            <a:solidFill>
              <a:schemeClr val="dk1"/>
            </a:solidFill>
            <a:prstDash val="solid"/>
            <a:round/>
            <a:headEnd len="sm" w="sm" type="none"/>
            <a:tailEnd len="sm" w="sm" type="none"/>
          </a:ln>
        </p:spPr>
      </p:pic>
      <p:pic>
        <p:nvPicPr>
          <p:cNvPr id="501" name="Google Shape;501;p54"/>
          <p:cNvPicPr preferRelativeResize="0"/>
          <p:nvPr/>
        </p:nvPicPr>
        <p:blipFill rotWithShape="1">
          <a:blip r:embed="rId4">
            <a:alphaModFix/>
          </a:blip>
          <a:srcRect b="0" l="0" r="4870" t="0"/>
          <a:stretch/>
        </p:blipFill>
        <p:spPr>
          <a:xfrm>
            <a:off x="5366050" y="2015975"/>
            <a:ext cx="3350701" cy="2226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5"/>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Mitigating Poor Logic</a:t>
            </a:r>
            <a:endParaRPr/>
          </a:p>
        </p:txBody>
      </p:sp>
      <p:sp>
        <p:nvSpPr>
          <p:cNvPr id="507" name="Google Shape;507;p55"/>
          <p:cNvSpPr/>
          <p:nvPr/>
        </p:nvSpPr>
        <p:spPr>
          <a:xfrm>
            <a:off x="5945400" y="1149725"/>
            <a:ext cx="2741400" cy="319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5"/>
          <p:cNvSpPr txBox="1"/>
          <p:nvPr>
            <p:ph type="title"/>
          </p:nvPr>
        </p:nvSpPr>
        <p:spPr>
          <a:xfrm>
            <a:off x="6085304" y="1307225"/>
            <a:ext cx="2427600" cy="2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Barlow"/>
                <a:ea typeface="Barlow"/>
                <a:cs typeface="Barlow"/>
                <a:sym typeface="Barlow"/>
              </a:rPr>
              <a:t>Prompt to use:</a:t>
            </a:r>
            <a:endParaRPr sz="1800">
              <a:latin typeface="Barlow"/>
              <a:ea typeface="Barlow"/>
              <a:cs typeface="Barlow"/>
              <a:sym typeface="Barlow"/>
            </a:endParaRPr>
          </a:p>
        </p:txBody>
      </p:sp>
      <p:sp>
        <p:nvSpPr>
          <p:cNvPr id="509" name="Google Shape;509;p55"/>
          <p:cNvSpPr txBox="1"/>
          <p:nvPr/>
        </p:nvSpPr>
        <p:spPr>
          <a:xfrm>
            <a:off x="6050825" y="1677175"/>
            <a:ext cx="2496600" cy="250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300">
                <a:solidFill>
                  <a:schemeClr val="dk1"/>
                </a:solidFill>
                <a:latin typeface="Nunito"/>
                <a:ea typeface="Nunito"/>
                <a:cs typeface="Nunito"/>
                <a:sym typeface="Nunito"/>
              </a:rPr>
              <a:t>“Sally has 3 brothers. Each brother has 2 sisters. How many sisters does S</a:t>
            </a:r>
            <a:r>
              <a:rPr lang="en" sz="2300">
                <a:solidFill>
                  <a:schemeClr val="dk1"/>
                </a:solidFill>
                <a:latin typeface="Nunito"/>
                <a:ea typeface="Nunito"/>
                <a:cs typeface="Nunito"/>
                <a:sym typeface="Nunito"/>
              </a:rPr>
              <a:t>ally</a:t>
            </a:r>
            <a:r>
              <a:rPr lang="en" sz="2300">
                <a:solidFill>
                  <a:schemeClr val="dk1"/>
                </a:solidFill>
                <a:latin typeface="Nunito"/>
                <a:ea typeface="Nunito"/>
                <a:cs typeface="Nunito"/>
                <a:sym typeface="Nunito"/>
              </a:rPr>
              <a:t> have?”</a:t>
            </a:r>
            <a:endParaRPr sz="2100"/>
          </a:p>
        </p:txBody>
      </p:sp>
      <p:sp>
        <p:nvSpPr>
          <p:cNvPr id="510" name="Google Shape;510;p5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1" name="Google Shape;511;p55"/>
          <p:cNvSpPr/>
          <p:nvPr/>
        </p:nvSpPr>
        <p:spPr>
          <a:xfrm>
            <a:off x="1142075" y="23316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512" name="Google Shape;512;p55"/>
          <p:cNvSpPr/>
          <p:nvPr/>
        </p:nvSpPr>
        <p:spPr>
          <a:xfrm>
            <a:off x="1142075" y="29751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513" name="Google Shape;513;p55"/>
          <p:cNvSpPr/>
          <p:nvPr/>
        </p:nvSpPr>
        <p:spPr>
          <a:xfrm>
            <a:off x="1142088" y="365895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3</a:t>
            </a:r>
            <a:endParaRPr b="1" sz="1600">
              <a:solidFill>
                <a:schemeClr val="lt1"/>
              </a:solidFill>
              <a:latin typeface="Barlow Condensed"/>
              <a:ea typeface="Barlow Condensed"/>
              <a:cs typeface="Barlow Condensed"/>
              <a:sym typeface="Barlow Condensed"/>
            </a:endParaRPr>
          </a:p>
        </p:txBody>
      </p:sp>
      <p:sp>
        <p:nvSpPr>
          <p:cNvPr id="514" name="Google Shape;514;p55"/>
          <p:cNvSpPr txBox="1"/>
          <p:nvPr>
            <p:ph idx="4294967295" type="body"/>
          </p:nvPr>
        </p:nvSpPr>
        <p:spPr>
          <a:xfrm>
            <a:off x="1665100" y="23316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Run the prompt to use on a fresh conversation. What does the LLM answer?</a:t>
            </a:r>
            <a:endParaRPr sz="1400"/>
          </a:p>
        </p:txBody>
      </p:sp>
      <p:sp>
        <p:nvSpPr>
          <p:cNvPr id="515" name="Google Shape;515;p55"/>
          <p:cNvSpPr txBox="1"/>
          <p:nvPr>
            <p:ph idx="4294967295" type="body"/>
          </p:nvPr>
        </p:nvSpPr>
        <p:spPr>
          <a:xfrm>
            <a:off x="1665113" y="36186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Bonus: use custom instructions with the original prompt to get the right answer.</a:t>
            </a:r>
            <a:endParaRPr sz="1400"/>
          </a:p>
        </p:txBody>
      </p:sp>
      <p:sp>
        <p:nvSpPr>
          <p:cNvPr id="516" name="Google Shape;516;p55"/>
          <p:cNvSpPr txBox="1"/>
          <p:nvPr>
            <p:ph idx="4294967295" type="body"/>
          </p:nvPr>
        </p:nvSpPr>
        <p:spPr>
          <a:xfrm>
            <a:off x="1665088" y="293475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Try to use a different prompt on a fresh conversation to get the right answer. </a:t>
            </a:r>
            <a:endParaRPr sz="1400"/>
          </a:p>
        </p:txBody>
      </p:sp>
      <p:sp>
        <p:nvSpPr>
          <p:cNvPr id="517" name="Google Shape;517;p55"/>
          <p:cNvSpPr txBox="1"/>
          <p:nvPr>
            <p:ph idx="4294967295" type="body"/>
          </p:nvPr>
        </p:nvSpPr>
        <p:spPr>
          <a:xfrm>
            <a:off x="1142150" y="1149725"/>
            <a:ext cx="4349400" cy="114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Make sure to run this exercise on a fresh conversation each time, no Custom Instructions.</a:t>
            </a:r>
            <a:endParaRPr/>
          </a:p>
          <a:p>
            <a:pPr indent="0" lvl="0" marL="0" rtl="0" algn="l">
              <a:spcBef>
                <a:spcPts val="1000"/>
              </a:spcBef>
              <a:spcAft>
                <a:spcPts val="1000"/>
              </a:spcAft>
              <a:buNone/>
            </a:pPr>
            <a:r>
              <a:rPr b="1" lang="en" sz="1400"/>
              <a:t>Instructions: </a:t>
            </a:r>
            <a:endParaRPr sz="1400"/>
          </a:p>
        </p:txBody>
      </p:sp>
      <p:grpSp>
        <p:nvGrpSpPr>
          <p:cNvPr id="518" name="Google Shape;518;p55"/>
          <p:cNvGrpSpPr/>
          <p:nvPr/>
        </p:nvGrpSpPr>
        <p:grpSpPr>
          <a:xfrm>
            <a:off x="8138675" y="57000"/>
            <a:ext cx="794400" cy="800400"/>
            <a:chOff x="8138675" y="57000"/>
            <a:chExt cx="794400" cy="800400"/>
          </a:xfrm>
        </p:grpSpPr>
        <p:sp>
          <p:nvSpPr>
            <p:cNvPr id="519" name="Google Shape;519;p55"/>
            <p:cNvSpPr/>
            <p:nvPr/>
          </p:nvSpPr>
          <p:spPr>
            <a:xfrm flipH="1" rot="5403199">
              <a:off x="8206421" y="130061"/>
              <a:ext cx="644700" cy="654300"/>
            </a:xfrm>
            <a:prstGeom prst="ellipse">
              <a:avLst/>
            </a:prstGeom>
            <a:noFill/>
            <a:ln cap="flat" cmpd="sng" w="28575">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20" name="Google Shape;520;p55"/>
            <p:cNvCxnSpPr>
              <a:endCxn id="519" idx="0"/>
            </p:cNvCxnSpPr>
            <p:nvPr/>
          </p:nvCxnSpPr>
          <p:spPr>
            <a:xfrm>
              <a:off x="8519321" y="136511"/>
              <a:ext cx="336600" cy="320400"/>
            </a:xfrm>
            <a:prstGeom prst="curvedConnector3">
              <a:avLst>
                <a:gd fmla="val 90324" name="adj1"/>
              </a:avLst>
            </a:prstGeom>
            <a:noFill/>
            <a:ln cap="flat" cmpd="sng" w="28575">
              <a:solidFill>
                <a:srgbClr val="E41F26"/>
              </a:solidFill>
              <a:prstDash val="solid"/>
              <a:round/>
              <a:headEnd len="med" w="med" type="none"/>
              <a:tailEnd len="med" w="med" type="oval"/>
            </a:ln>
          </p:spPr>
        </p:cxnSp>
        <p:sp>
          <p:nvSpPr>
            <p:cNvPr id="521" name="Google Shape;521;p55"/>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rgbClr val="222222"/>
                  </a:solidFill>
                  <a:latin typeface="Barlow Condensed"/>
                  <a:ea typeface="Barlow Condensed"/>
                  <a:cs typeface="Barlow Condensed"/>
                  <a:sym typeface="Barlow Condensed"/>
                </a:rPr>
                <a:t>5 Minutes</a:t>
              </a:r>
              <a:endParaRPr b="1" sz="1000">
                <a:solidFill>
                  <a:srgbClr val="222222"/>
                </a:solidFill>
                <a:latin typeface="Barlow Condensed"/>
                <a:ea typeface="Barlow Condensed"/>
                <a:cs typeface="Barlow Condensed"/>
                <a:sym typeface="Barlow Condensed"/>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27" name="Google Shape;527;p56"/>
          <p:cNvSpPr txBox="1"/>
          <p:nvPr>
            <p:ph type="title"/>
          </p:nvPr>
        </p:nvSpPr>
        <p:spPr>
          <a:xfrm>
            <a:off x="1142150" y="457200"/>
            <a:ext cx="757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Mitigating Poor Logic: Chain of Thought Reasoning</a:t>
            </a:r>
            <a:endParaRPr/>
          </a:p>
        </p:txBody>
      </p:sp>
      <p:pic>
        <p:nvPicPr>
          <p:cNvPr id="528" name="Google Shape;528;p56"/>
          <p:cNvPicPr preferRelativeResize="0"/>
          <p:nvPr/>
        </p:nvPicPr>
        <p:blipFill rotWithShape="1">
          <a:blip r:embed="rId3">
            <a:alphaModFix/>
          </a:blip>
          <a:srcRect b="0" l="0" r="0" t="-6541"/>
          <a:stretch/>
        </p:blipFill>
        <p:spPr>
          <a:xfrm>
            <a:off x="5317050" y="1515550"/>
            <a:ext cx="3399701" cy="3121724"/>
          </a:xfrm>
          <a:prstGeom prst="rect">
            <a:avLst/>
          </a:prstGeom>
          <a:noFill/>
          <a:ln cap="flat" cmpd="sng" w="9525">
            <a:solidFill>
              <a:schemeClr val="dk2"/>
            </a:solidFill>
            <a:prstDash val="solid"/>
            <a:round/>
            <a:headEnd len="sm" w="sm" type="none"/>
            <a:tailEnd len="sm" w="sm" type="none"/>
          </a:ln>
        </p:spPr>
      </p:pic>
      <p:pic>
        <p:nvPicPr>
          <p:cNvPr id="529" name="Google Shape;529;p56"/>
          <p:cNvPicPr preferRelativeResize="0"/>
          <p:nvPr/>
        </p:nvPicPr>
        <p:blipFill rotWithShape="1">
          <a:blip r:embed="rId4">
            <a:alphaModFix/>
          </a:blip>
          <a:srcRect b="-22384" l="0" r="0" t="-42088"/>
          <a:stretch/>
        </p:blipFill>
        <p:spPr>
          <a:xfrm>
            <a:off x="1142300" y="1395550"/>
            <a:ext cx="3399701" cy="2897114"/>
          </a:xfrm>
          <a:prstGeom prst="rect">
            <a:avLst/>
          </a:prstGeom>
          <a:noFill/>
          <a:ln cap="flat" cmpd="sng" w="9525">
            <a:solidFill>
              <a:schemeClr val="dk1"/>
            </a:solidFill>
            <a:prstDash val="solid"/>
            <a:round/>
            <a:headEnd len="sm" w="sm" type="none"/>
            <a:tailEnd len="sm" w="sm" type="none"/>
          </a:ln>
        </p:spPr>
      </p:pic>
      <p:sp>
        <p:nvSpPr>
          <p:cNvPr id="530" name="Google Shape;530;p56"/>
          <p:cNvSpPr txBox="1"/>
          <p:nvPr/>
        </p:nvSpPr>
        <p:spPr>
          <a:xfrm>
            <a:off x="4542000" y="2602750"/>
            <a:ext cx="7749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Barlow Condensed SemiBold"/>
                <a:ea typeface="Barlow Condensed SemiBold"/>
                <a:cs typeface="Barlow Condensed SemiBold"/>
                <a:sym typeface="Barlow Condensed SemiBold"/>
              </a:rPr>
              <a:t>VS. </a:t>
            </a:r>
            <a:endParaRPr sz="3000">
              <a:latin typeface="Barlow Condensed SemiBold"/>
              <a:ea typeface="Barlow Condensed SemiBold"/>
              <a:cs typeface="Barlow Condensed SemiBold"/>
              <a:sym typeface="Barlow Condensed SemiBold"/>
            </a:endParaRPr>
          </a:p>
        </p:txBody>
      </p:sp>
      <p:sp>
        <p:nvSpPr>
          <p:cNvPr id="531" name="Google Shape;531;p56"/>
          <p:cNvSpPr txBox="1"/>
          <p:nvPr/>
        </p:nvSpPr>
        <p:spPr>
          <a:xfrm>
            <a:off x="1142148" y="1205150"/>
            <a:ext cx="3399600" cy="486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1"/>
                </a:solidFill>
                <a:latin typeface="Barlow Condensed SemiBold"/>
                <a:ea typeface="Barlow Condensed SemiBold"/>
                <a:cs typeface="Barlow Condensed SemiBold"/>
                <a:sym typeface="Barlow Condensed SemiBold"/>
              </a:rPr>
              <a:t>Simple Prompt</a:t>
            </a:r>
            <a:endParaRPr sz="1800">
              <a:solidFill>
                <a:schemeClr val="lt1"/>
              </a:solidFill>
              <a:latin typeface="Barlow Condensed SemiBold"/>
              <a:ea typeface="Barlow Condensed SemiBold"/>
              <a:cs typeface="Barlow Condensed SemiBold"/>
              <a:sym typeface="Barlow Condensed SemiBold"/>
            </a:endParaRPr>
          </a:p>
        </p:txBody>
      </p:sp>
      <p:sp>
        <p:nvSpPr>
          <p:cNvPr id="532" name="Google Shape;532;p56"/>
          <p:cNvSpPr txBox="1"/>
          <p:nvPr/>
        </p:nvSpPr>
        <p:spPr>
          <a:xfrm>
            <a:off x="5317050" y="1205125"/>
            <a:ext cx="3399600" cy="4860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1"/>
                </a:solidFill>
                <a:latin typeface="Barlow Condensed SemiBold"/>
                <a:ea typeface="Barlow Condensed SemiBold"/>
                <a:cs typeface="Barlow Condensed SemiBold"/>
                <a:sym typeface="Barlow Condensed SemiBold"/>
              </a:rPr>
              <a:t>Better Prompt</a:t>
            </a:r>
            <a:endParaRPr sz="18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6" name="Shape 536"/>
        <p:cNvGrpSpPr/>
        <p:nvPr/>
      </p:nvGrpSpPr>
      <p:grpSpPr>
        <a:xfrm>
          <a:off x="0" y="0"/>
          <a:ext cx="0" cy="0"/>
          <a:chOff x="0" y="0"/>
          <a:chExt cx="0" cy="0"/>
        </a:xfrm>
      </p:grpSpPr>
      <p:sp>
        <p:nvSpPr>
          <p:cNvPr id="537" name="Google Shape;537;p57"/>
          <p:cNvSpPr txBox="1"/>
          <p:nvPr>
            <p:ph idx="4294967295" type="body"/>
          </p:nvPr>
        </p:nvSpPr>
        <p:spPr>
          <a:xfrm>
            <a:off x="1142150" y="1143850"/>
            <a:ext cx="4837800" cy="35742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600"/>
              <a:t>Despite rumors to the contrary, models like GPT-4 continue to be fine-tuned.</a:t>
            </a:r>
            <a:endParaRPr sz="1600"/>
          </a:p>
          <a:p>
            <a:pPr indent="-304800" lvl="0" marL="457200" rtl="0" algn="l">
              <a:spcBef>
                <a:spcPts val="1000"/>
              </a:spcBef>
              <a:spcAft>
                <a:spcPts val="1000"/>
              </a:spcAft>
              <a:buSzPts val="1200"/>
              <a:buChar char="⮕"/>
            </a:pPr>
            <a:r>
              <a:rPr lang="en" sz="1600"/>
              <a:t>This means that some prompts we use to demonstrate limitations of LLMs may no longer produce the same result.</a:t>
            </a:r>
            <a:endParaRPr/>
          </a:p>
        </p:txBody>
      </p:sp>
      <p:sp>
        <p:nvSpPr>
          <p:cNvPr id="538" name="Google Shape;538;p5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539" name="Google Shape;539;p57"/>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Models Frequently Improve</a:t>
            </a:r>
            <a:endParaRPr/>
          </a:p>
        </p:txBody>
      </p:sp>
      <p:pic>
        <p:nvPicPr>
          <p:cNvPr id="540" name="Google Shape;540;p57"/>
          <p:cNvPicPr preferRelativeResize="0"/>
          <p:nvPr/>
        </p:nvPicPr>
        <p:blipFill>
          <a:blip r:embed="rId3">
            <a:alphaModFix/>
          </a:blip>
          <a:stretch>
            <a:fillRect/>
          </a:stretch>
        </p:blipFill>
        <p:spPr>
          <a:xfrm>
            <a:off x="2071050" y="2913000"/>
            <a:ext cx="6175500" cy="175023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8"/>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Capabilities and limitations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49" name="Shape 549"/>
        <p:cNvGrpSpPr/>
        <p:nvPr/>
      </p:nvGrpSpPr>
      <p:grpSpPr>
        <a:xfrm>
          <a:off x="0" y="0"/>
          <a:ext cx="0" cy="0"/>
          <a:chOff x="0" y="0"/>
          <a:chExt cx="0" cy="0"/>
        </a:xfrm>
      </p:grpSpPr>
      <p:sp>
        <p:nvSpPr>
          <p:cNvPr id="550" name="Google Shape;550;p59"/>
          <p:cNvSpPr txBox="1"/>
          <p:nvPr>
            <p:ph idx="4294967295" type="subTitle"/>
          </p:nvPr>
        </p:nvSpPr>
        <p:spPr>
          <a:xfrm>
            <a:off x="1665175" y="2579425"/>
            <a:ext cx="3826500" cy="4572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a:t>Which tools or techniques from this lesson do you want to practice more extensively?</a:t>
            </a:r>
            <a:endParaRPr sz="1400"/>
          </a:p>
        </p:txBody>
      </p:sp>
      <p:sp>
        <p:nvSpPr>
          <p:cNvPr id="551" name="Google Shape;551;p59"/>
          <p:cNvSpPr txBox="1"/>
          <p:nvPr>
            <p:ph type="title"/>
          </p:nvPr>
        </p:nvSpPr>
        <p:spPr>
          <a:xfrm>
            <a:off x="1142200" y="457200"/>
            <a:ext cx="58776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Reflection: Capabilities and limitations</a:t>
            </a:r>
            <a:endParaRPr/>
          </a:p>
        </p:txBody>
      </p:sp>
      <p:sp>
        <p:nvSpPr>
          <p:cNvPr id="552" name="Google Shape;552;p59"/>
          <p:cNvSpPr/>
          <p:nvPr/>
        </p:nvSpPr>
        <p:spPr>
          <a:xfrm>
            <a:off x="1142150" y="19000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553" name="Google Shape;553;p5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54" name="Google Shape;554;p59"/>
          <p:cNvSpPr/>
          <p:nvPr/>
        </p:nvSpPr>
        <p:spPr>
          <a:xfrm>
            <a:off x="1142150" y="26197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555" name="Google Shape;555;p59"/>
          <p:cNvSpPr txBox="1"/>
          <p:nvPr>
            <p:ph idx="1" type="body"/>
          </p:nvPr>
        </p:nvSpPr>
        <p:spPr>
          <a:xfrm>
            <a:off x="1665175" y="1900075"/>
            <a:ext cx="3826500" cy="4572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a:t>Could mitigating for some limitations introduce other biases? If so, how?</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1028700" y="76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sz="2400"/>
              <a:t>Teaching Guide:</a:t>
            </a:r>
            <a:endParaRPr sz="2400"/>
          </a:p>
        </p:txBody>
      </p:sp>
      <p:sp>
        <p:nvSpPr>
          <p:cNvPr id="261" name="Google Shape;261;p3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graphicFrame>
        <p:nvGraphicFramePr>
          <p:cNvPr id="262" name="Google Shape;262;p37"/>
          <p:cNvGraphicFramePr/>
          <p:nvPr/>
        </p:nvGraphicFramePr>
        <p:xfrm>
          <a:off x="1028688" y="533400"/>
          <a:ext cx="3000000" cy="3000000"/>
        </p:xfrm>
        <a:graphic>
          <a:graphicData uri="http://schemas.openxmlformats.org/drawingml/2006/table">
            <a:tbl>
              <a:tblPr>
                <a:noFill/>
                <a:tableStyleId>{15621E46-049E-48D5-90B5-6E1046FE17AF}</a:tableStyleId>
              </a:tblPr>
              <a:tblGrid>
                <a:gridCol w="2233550"/>
                <a:gridCol w="5551725"/>
              </a:tblGrid>
              <a:tr h="422925">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lt1"/>
                          </a:solidFill>
                          <a:latin typeface="Barlow Semi Condensed SemiBold"/>
                          <a:ea typeface="Barlow Semi Condensed SemiBold"/>
                          <a:cs typeface="Barlow Semi Condensed SemiBold"/>
                          <a:sym typeface="Barlow Semi Condensed SemiBold"/>
                        </a:rPr>
                        <a:t>Title</a:t>
                      </a:r>
                      <a:endParaRPr sz="1500" u="none" cap="none" strike="noStrike">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lt1"/>
                          </a:solidFill>
                          <a:latin typeface="Barlow Semi Condensed SemiBold"/>
                          <a:ea typeface="Barlow Semi Condensed SemiBold"/>
                          <a:cs typeface="Barlow Semi Condensed SemiBold"/>
                          <a:sym typeface="Barlow Semi Condensed SemiBold"/>
                        </a:rPr>
                        <a:t>What to Do</a:t>
                      </a:r>
                      <a:endParaRPr sz="1500" u="none" cap="none" strike="noStrike">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r>
              <a:tr h="521825">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Learning Objective Slides</a:t>
                      </a:r>
                      <a:endParaRPr sz="900" u="none" cap="none" strike="noStrike">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15000"/>
                        </a:lnSpc>
                        <a:spcBef>
                          <a:spcPts val="0"/>
                        </a:spcBef>
                        <a:spcAft>
                          <a:spcPts val="0"/>
                        </a:spcAft>
                        <a:buClr>
                          <a:srgbClr val="000000"/>
                        </a:buClr>
                        <a:buSzPts val="1100"/>
                        <a:buFont typeface="Arial"/>
                        <a:buNone/>
                      </a:pPr>
                      <a:r>
                        <a:rPr lang="en" sz="900" u="none" cap="none" strike="noStrike">
                          <a:latin typeface="Nunito"/>
                          <a:ea typeface="Nunito"/>
                          <a:cs typeface="Nunito"/>
                          <a:sym typeface="Nunito"/>
                        </a:rPr>
                        <a:t>Pause to unpack the learning objectives and prime students for the lesson. This is a crucial step in the learning process and gives participants time to build context and activate any prior knowledge.</a:t>
                      </a:r>
                      <a:endParaRPr b="1" sz="900" u="none" cap="none" strike="noStrike">
                        <a:solidFill>
                          <a:srgbClr val="000000"/>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r h="687250">
                <a:tc>
                  <a:txBody>
                    <a:bodyPr/>
                    <a:lstStyle/>
                    <a:p>
                      <a:pPr indent="0" lvl="0" marL="91440" marR="91440" rtl="0" algn="l">
                        <a:lnSpc>
                          <a:spcPct val="100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Solo Activities</a:t>
                      </a:r>
                      <a:endParaRPr sz="900" u="none" cap="none" strike="noStrike">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48589" lvl="0" marL="365760" marR="9144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For solo activities, you can choose to put people in group breakout rooms (to create the “table” group that they would be in in a physical setting) or allow students to work independently in the main session.</a:t>
                      </a:r>
                      <a:endParaRPr b="1" sz="900" u="none" cap="none" strike="noStrike">
                        <a:solidFill>
                          <a:srgbClr val="000000"/>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294275">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Group and Partner Discussions and Exercises (Remote)</a:t>
                      </a:r>
                      <a:endParaRPr sz="9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Nunito"/>
                          <a:ea typeface="Nunito"/>
                          <a:cs typeface="Nunito"/>
                          <a:sym typeface="Nunito"/>
                        </a:rPr>
                        <a:t>Creating Breakout Rooms — Group and Partner Exercises </a:t>
                      </a:r>
                      <a:endParaRPr b="1" sz="900" u="none" cap="none" strike="noStrike">
                        <a:solidFill>
                          <a:srgbClr val="000000"/>
                        </a:solidFill>
                        <a:latin typeface="Nunito"/>
                        <a:ea typeface="Nunito"/>
                        <a:cs typeface="Nunito"/>
                        <a:sym typeface="Nunito"/>
                      </a:endParaRPr>
                    </a:p>
                    <a:p>
                      <a:pPr indent="-146304" lvl="0" marL="374904" marR="182880" rtl="0" algn="l">
                        <a:lnSpc>
                          <a:spcPct val="115000"/>
                        </a:lnSpc>
                        <a:spcBef>
                          <a:spcPts val="100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Set up breakout rooms for pairs/groups. </a:t>
                      </a:r>
                      <a:endParaRPr sz="900" u="none" cap="none" strike="noStrike">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sng" cap="none" strike="noStrike">
                          <a:solidFill>
                            <a:schemeClr val="hlink"/>
                          </a:solidFill>
                          <a:latin typeface="Nunito"/>
                          <a:ea typeface="Nunito"/>
                          <a:cs typeface="Nunito"/>
                          <a:sym typeface="Nunito"/>
                          <a:hlinkClick r:id="rId3"/>
                        </a:rPr>
                        <a:t>Broadcast</a:t>
                      </a:r>
                      <a:r>
                        <a:rPr lang="en" sz="900" u="none" cap="none" strike="noStrike">
                          <a:latin typeface="Nunito"/>
                          <a:ea typeface="Nunito"/>
                          <a:cs typeface="Nunito"/>
                          <a:sym typeface="Nunito"/>
                        </a:rPr>
                        <a:t> directions and discussion questions to all breakout rooms.</a:t>
                      </a:r>
                      <a:endParaRPr sz="900" u="none" cap="none" strike="noStrike">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At the 60-second</a:t>
                      </a:r>
                      <a:r>
                        <a:rPr lang="en" sz="900" u="none" cap="none" strike="noStrike">
                          <a:latin typeface="Nunito"/>
                          <a:ea typeface="Nunito"/>
                          <a:cs typeface="Nunito"/>
                          <a:sym typeface="Nunito"/>
                        </a:rPr>
                        <a:t>s-left </a:t>
                      </a:r>
                      <a:r>
                        <a:rPr lang="en" sz="900" u="none" cap="none" strike="noStrike">
                          <a:solidFill>
                            <a:srgbClr val="000000"/>
                          </a:solidFill>
                          <a:latin typeface="Nunito"/>
                          <a:ea typeface="Nunito"/>
                          <a:cs typeface="Nunito"/>
                          <a:sym typeface="Nunito"/>
                        </a:rPr>
                        <a:t>mark, </a:t>
                      </a:r>
                      <a:r>
                        <a:rPr lang="en" sz="900" u="none" cap="none" strike="noStrike">
                          <a:latin typeface="Nunito"/>
                          <a:ea typeface="Nunito"/>
                          <a:cs typeface="Nunito"/>
                          <a:sym typeface="Nunito"/>
                        </a:rPr>
                        <a:t>broadcast</a:t>
                      </a:r>
                      <a:r>
                        <a:rPr lang="en" sz="900" u="none" cap="none" strike="noStrike">
                          <a:solidFill>
                            <a:srgbClr val="000000"/>
                          </a:solidFill>
                          <a:latin typeface="Nunito"/>
                          <a:ea typeface="Nunito"/>
                          <a:cs typeface="Nunito"/>
                          <a:sym typeface="Nunito"/>
                        </a:rPr>
                        <a:t> a message to all rooms: “Start to wrap up your discussions. Rooms will close in one minute!”</a:t>
                      </a:r>
                      <a:endParaRPr sz="900" u="none" cap="none" strike="noStrike">
                        <a:solidFill>
                          <a:srgbClr val="000000"/>
                        </a:solidFill>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Move around from breakout room to breakout room to “walk around the classroom.”</a:t>
                      </a:r>
                      <a:endParaRPr b="1" sz="900" u="none" cap="none" strike="noStrike">
                        <a:solidFill>
                          <a:srgbClr val="000000"/>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519450">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Group and Partner Discussions and Exercises (In Person)</a:t>
                      </a:r>
                      <a:endParaRPr sz="11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marR="182880" rtl="0" algn="l">
                        <a:lnSpc>
                          <a:spcPct val="115000"/>
                        </a:lnSpc>
                        <a:spcBef>
                          <a:spcPts val="0"/>
                        </a:spcBef>
                        <a:spcAft>
                          <a:spcPts val="0"/>
                        </a:spcAft>
                        <a:buClr>
                          <a:srgbClr val="000000"/>
                        </a:buClr>
                        <a:buSzPts val="900"/>
                        <a:buFont typeface="Arial"/>
                        <a:buNone/>
                      </a:pPr>
                      <a:r>
                        <a:rPr b="1" lang="en" sz="900" u="none" cap="none" strike="noStrike">
                          <a:latin typeface="Nunito"/>
                          <a:ea typeface="Nunito"/>
                          <a:cs typeface="Nunito"/>
                          <a:sym typeface="Nunito"/>
                        </a:rPr>
                        <a:t>Facilitating Group and Partner Discussions and Exercises — Live Classroom</a:t>
                      </a:r>
                      <a:endParaRPr b="1"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Arrange the room prior to the session to create a conducive environment for group work. </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Provide clear, concise instructions verbally </a:t>
                      </a:r>
                      <a:r>
                        <a:rPr b="1" lang="en" sz="900" u="none" cap="none" strike="noStrike">
                          <a:latin typeface="Nunito"/>
                          <a:ea typeface="Nunito"/>
                          <a:cs typeface="Nunito"/>
                          <a:sym typeface="Nunito"/>
                        </a:rPr>
                        <a:t>and</a:t>
                      </a:r>
                      <a:r>
                        <a:rPr lang="en" sz="900" u="none" cap="none" strike="noStrike">
                          <a:latin typeface="Nunito"/>
                          <a:ea typeface="Nunito"/>
                          <a:cs typeface="Nunito"/>
                          <a:sym typeface="Nunito"/>
                        </a:rPr>
                        <a:t> on a handout or slide for the exercise, ensuring that all participants are aware of the goals and the time allocated.</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Circulate around the room to engage with groups</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Display a timer or announce when there is 1 min remaining</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Facilitate the sharing of group conclusions or discussion points with the whole class, ensuring that each group has a voice.</a:t>
                      </a:r>
                      <a:endParaRPr sz="9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r>
            </a:tbl>
          </a:graphicData>
        </a:graphic>
      </p:graphicFrame>
      <p:sp>
        <p:nvSpPr>
          <p:cNvPr id="263" name="Google Shape;263;p37"/>
          <p:cNvSpPr txBox="1"/>
          <p:nvPr/>
        </p:nvSpPr>
        <p:spPr>
          <a:xfrm>
            <a:off x="2849175" y="57000"/>
            <a:ext cx="6996300" cy="400200"/>
          </a:xfrm>
          <a:prstGeom prst="rect">
            <a:avLst/>
          </a:prstGeom>
          <a:noFill/>
          <a:ln>
            <a:noFill/>
          </a:ln>
        </p:spPr>
        <p:txBody>
          <a:bodyPr anchorCtr="0" anchor="b"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Use the following quick tips for instructional guidance.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ctrTitle"/>
          </p:nvPr>
        </p:nvSpPr>
        <p:spPr>
          <a:xfrm>
            <a:off x="457200" y="3383050"/>
            <a:ext cx="64287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Capabilities and Limitations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39"/>
          <p:cNvSpPr txBox="1"/>
          <p:nvPr>
            <p:ph idx="4294967295" type="subTitle"/>
          </p:nvPr>
        </p:nvSpPr>
        <p:spPr>
          <a:xfrm>
            <a:off x="457200" y="1589075"/>
            <a:ext cx="4989000" cy="1870200"/>
          </a:xfrm>
          <a:prstGeom prst="rect">
            <a:avLst/>
          </a:prstGeom>
        </p:spPr>
        <p:txBody>
          <a:bodyPr anchorCtr="0" anchor="ctr" bIns="0" lIns="0" spcFirstLastPara="1" rIns="0" wrap="square" tIns="0">
            <a:spAutoFit/>
          </a:bodyPr>
          <a:lstStyle/>
          <a:p>
            <a:pPr indent="-342900" lvl="0" marL="457200" rtl="0" algn="l">
              <a:spcBef>
                <a:spcPts val="0"/>
              </a:spcBef>
              <a:spcAft>
                <a:spcPts val="0"/>
              </a:spcAft>
              <a:buClr>
                <a:schemeClr val="dk2"/>
              </a:buClr>
              <a:buSzPts val="1800"/>
              <a:buChar char="⮕"/>
            </a:pPr>
            <a:r>
              <a:rPr lang="en" sz="1800"/>
              <a:t>Differentiate between automation and augmentation</a:t>
            </a:r>
            <a:endParaRPr sz="1800"/>
          </a:p>
          <a:p>
            <a:pPr indent="-342900" lvl="0" marL="457200" rtl="0" algn="l">
              <a:spcBef>
                <a:spcPts val="0"/>
              </a:spcBef>
              <a:spcAft>
                <a:spcPts val="0"/>
              </a:spcAft>
              <a:buClr>
                <a:schemeClr val="dk2"/>
              </a:buClr>
              <a:buSzPts val="1800"/>
              <a:buChar char="⮕"/>
            </a:pPr>
            <a:r>
              <a:rPr lang="en" sz="1800"/>
              <a:t>Explain the strengths and weaknesses of Generative AI. </a:t>
            </a:r>
            <a:endParaRPr sz="1800"/>
          </a:p>
          <a:p>
            <a:pPr indent="-342900" lvl="0" marL="457200" rtl="0" algn="l">
              <a:spcBef>
                <a:spcPts val="0"/>
              </a:spcBef>
              <a:spcAft>
                <a:spcPts val="0"/>
              </a:spcAft>
              <a:buClr>
                <a:schemeClr val="dk2"/>
              </a:buClr>
              <a:buSzPts val="1800"/>
              <a:buChar char="⮕"/>
            </a:pPr>
            <a:r>
              <a:rPr lang="en" sz="1800"/>
              <a:t>Identify the types of practices that help mitigate some of the weaknesses</a:t>
            </a:r>
            <a:endParaRPr sz="1800"/>
          </a:p>
        </p:txBody>
      </p:sp>
      <p:sp>
        <p:nvSpPr>
          <p:cNvPr id="275" name="Google Shape;275;p39"/>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OBJECTIVES</a:t>
            </a:r>
            <a:endParaRPr b="1" sz="3000">
              <a:latin typeface="Barlow Condensed"/>
              <a:ea typeface="Barlow Condensed"/>
              <a:cs typeface="Barlow Condensed"/>
              <a:sym typeface="Barlow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0"/>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Automation vs Augmentation</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idx="1" type="body"/>
          </p:nvPr>
        </p:nvSpPr>
        <p:spPr>
          <a:xfrm>
            <a:off x="1255575" y="360600"/>
            <a:ext cx="7544700" cy="3355500"/>
          </a:xfrm>
          <a:prstGeom prst="rect">
            <a:avLst/>
          </a:prstGeom>
          <a:ln cap="flat" cmpd="sng" w="19050">
            <a:solidFill>
              <a:srgbClr val="3DBED4"/>
            </a:solidFill>
            <a:prstDash val="solid"/>
            <a:round/>
            <a:headEnd len="sm" w="sm" type="none"/>
            <a:tailEnd len="sm" w="sm" type="none"/>
          </a:ln>
        </p:spPr>
        <p:txBody>
          <a:bodyPr anchorCtr="0" anchor="t" bIns="91425" lIns="91425" spcFirstLastPara="1" rIns="91425" wrap="square" tIns="91425">
            <a:spAutoFit/>
          </a:bodyPr>
          <a:lstStyle/>
          <a:p>
            <a:pPr indent="0" lvl="0" marL="91440" marR="91440" rtl="0" algn="l">
              <a:spcBef>
                <a:spcPts val="0"/>
              </a:spcBef>
              <a:spcAft>
                <a:spcPts val="0"/>
              </a:spcAft>
              <a:buNone/>
            </a:pPr>
            <a:r>
              <a:rPr lang="en" sz="2000"/>
              <a:t>Before discussing the </a:t>
            </a:r>
            <a:r>
              <a:rPr b="1" lang="en" sz="2000">
                <a:highlight>
                  <a:schemeClr val="accent4"/>
                </a:highlight>
              </a:rPr>
              <a:t>capabilities and limitations</a:t>
            </a:r>
            <a:r>
              <a:rPr lang="en" sz="2000"/>
              <a:t> of </a:t>
            </a:r>
            <a:r>
              <a:rPr lang="en" sz="2000"/>
              <a:t>Large Language Models</a:t>
            </a:r>
            <a:r>
              <a:rPr lang="en" sz="2000"/>
              <a:t>, we need to differentiate between the ways we can use them to impact our day-to-day tasks. </a:t>
            </a:r>
            <a:endParaRPr sz="2000"/>
          </a:p>
          <a:p>
            <a:pPr indent="0" lvl="0" marL="91440" marR="91440" rtl="0" algn="l">
              <a:spcBef>
                <a:spcPts val="1000"/>
              </a:spcBef>
              <a:spcAft>
                <a:spcPts val="0"/>
              </a:spcAft>
              <a:buNone/>
            </a:pPr>
            <a:r>
              <a:rPr lang="en" sz="2000"/>
              <a:t>LLMs can be used to </a:t>
            </a:r>
            <a:r>
              <a:rPr b="1" lang="en" sz="2000">
                <a:highlight>
                  <a:schemeClr val="accent4"/>
                </a:highlight>
              </a:rPr>
              <a:t>automate</a:t>
            </a:r>
            <a:r>
              <a:rPr lang="en" sz="2000"/>
              <a:t> some things, and </a:t>
            </a:r>
            <a:r>
              <a:rPr b="1" lang="en" sz="2000">
                <a:highlight>
                  <a:schemeClr val="accent4"/>
                </a:highlight>
              </a:rPr>
              <a:t>augment</a:t>
            </a:r>
            <a:r>
              <a:rPr lang="en" sz="2000"/>
              <a:t> others.</a:t>
            </a:r>
            <a:endParaRPr sz="2000"/>
          </a:p>
          <a:p>
            <a:pPr indent="0" lvl="0" marL="91440" marR="91440" rtl="0" algn="l">
              <a:spcBef>
                <a:spcPts val="1000"/>
              </a:spcBef>
              <a:spcAft>
                <a:spcPts val="0"/>
              </a:spcAft>
              <a:buNone/>
            </a:pPr>
            <a:r>
              <a:t/>
            </a:r>
            <a:endParaRPr sz="2000"/>
          </a:p>
          <a:p>
            <a:pPr indent="0" lvl="0" marL="0" marR="91440" rtl="0" algn="l">
              <a:spcBef>
                <a:spcPts val="1000"/>
              </a:spcBef>
              <a:spcAft>
                <a:spcPts val="1000"/>
              </a:spcAft>
              <a:buNone/>
            </a:pPr>
            <a:r>
              <a:rPr b="1" lang="en" sz="2000">
                <a:solidFill>
                  <a:srgbClr val="434343"/>
                </a:solidFill>
              </a:rPr>
              <a:t>💡</a:t>
            </a:r>
            <a:r>
              <a:rPr b="1" i="1" lang="en" sz="2000">
                <a:solidFill>
                  <a:srgbClr val="434343"/>
                </a:solidFill>
              </a:rPr>
              <a:t>What do we mean by automation and augmentation? Can you think of examples for each?</a:t>
            </a:r>
            <a:endParaRPr b="1" i="1" sz="2000">
              <a:solidFill>
                <a:srgbClr val="434343"/>
              </a:solidFill>
            </a:endParaRPr>
          </a:p>
        </p:txBody>
      </p:sp>
      <p:sp>
        <p:nvSpPr>
          <p:cNvPr id="286" name="Google Shape;286;p4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87" name="Google Shape;287;p41"/>
          <p:cNvGrpSpPr/>
          <p:nvPr/>
        </p:nvGrpSpPr>
        <p:grpSpPr>
          <a:xfrm>
            <a:off x="1255563" y="3869475"/>
            <a:ext cx="2540763" cy="805500"/>
            <a:chOff x="606600" y="3588075"/>
            <a:chExt cx="2540763" cy="805500"/>
          </a:xfrm>
        </p:grpSpPr>
        <p:sp>
          <p:nvSpPr>
            <p:cNvPr id="288" name="Google Shape;288;p41"/>
            <p:cNvSpPr/>
            <p:nvPr/>
          </p:nvSpPr>
          <p:spPr>
            <a:xfrm>
              <a:off x="606600" y="3588075"/>
              <a:ext cx="2540700" cy="805500"/>
            </a:xfrm>
            <a:prstGeom prst="roundRect">
              <a:avLst>
                <a:gd fmla="val 16667" name="adj"/>
              </a:avLst>
            </a:prstGeom>
            <a:solidFill>
              <a:srgbClr val="EFEFEF"/>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1"/>
            <p:cNvSpPr txBox="1"/>
            <p:nvPr/>
          </p:nvSpPr>
          <p:spPr>
            <a:xfrm>
              <a:off x="1415763" y="3672450"/>
              <a:ext cx="17316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300">
                  <a:latin typeface="Proxima Nova"/>
                  <a:ea typeface="Proxima Nova"/>
                  <a:cs typeface="Proxima Nova"/>
                  <a:sym typeface="Proxima Nova"/>
                </a:rPr>
                <a:t>Type your response in the chat. </a:t>
              </a:r>
              <a:endParaRPr sz="1300"/>
            </a:p>
          </p:txBody>
        </p:sp>
        <p:pic>
          <p:nvPicPr>
            <p:cNvPr id="290" name="Google Shape;290;p41"/>
            <p:cNvPicPr preferRelativeResize="0"/>
            <p:nvPr/>
          </p:nvPicPr>
          <p:blipFill>
            <a:blip r:embed="rId3">
              <a:alphaModFix/>
            </a:blip>
            <a:stretch>
              <a:fillRect/>
            </a:stretch>
          </p:blipFill>
          <p:spPr>
            <a:xfrm>
              <a:off x="845898" y="3698412"/>
              <a:ext cx="548699" cy="548671"/>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2"/>
          <p:cNvSpPr txBox="1"/>
          <p:nvPr>
            <p:ph type="title"/>
          </p:nvPr>
        </p:nvSpPr>
        <p:spPr>
          <a:xfrm>
            <a:off x="548640" y="36576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Automation vs. Augmentation</a:t>
            </a:r>
            <a:endParaRPr/>
          </a:p>
        </p:txBody>
      </p:sp>
      <p:sp>
        <p:nvSpPr>
          <p:cNvPr id="296" name="Google Shape;296;p42"/>
          <p:cNvSpPr txBox="1"/>
          <p:nvPr>
            <p:ph idx="1" type="body"/>
          </p:nvPr>
        </p:nvSpPr>
        <p:spPr>
          <a:xfrm>
            <a:off x="4572000" y="4712925"/>
            <a:ext cx="3691800" cy="3936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cxnSp>
        <p:nvCxnSpPr>
          <p:cNvPr id="297" name="Google Shape;297;p42"/>
          <p:cNvCxnSpPr/>
          <p:nvPr/>
        </p:nvCxnSpPr>
        <p:spPr>
          <a:xfrm>
            <a:off x="4566450" y="1143300"/>
            <a:ext cx="11100" cy="3161700"/>
          </a:xfrm>
          <a:prstGeom prst="straightConnector1">
            <a:avLst/>
          </a:prstGeom>
          <a:noFill/>
          <a:ln cap="flat" cmpd="sng" w="28575">
            <a:solidFill>
              <a:schemeClr val="dk2"/>
            </a:solidFill>
            <a:prstDash val="solid"/>
            <a:round/>
            <a:headEnd len="med" w="med" type="none"/>
            <a:tailEnd len="med" w="med" type="none"/>
          </a:ln>
        </p:spPr>
      </p:cxnSp>
      <p:sp>
        <p:nvSpPr>
          <p:cNvPr id="298" name="Google Shape;298;p42"/>
          <p:cNvSpPr/>
          <p:nvPr/>
        </p:nvSpPr>
        <p:spPr>
          <a:xfrm>
            <a:off x="4230000" y="2281200"/>
            <a:ext cx="684000" cy="667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VS. </a:t>
            </a:r>
            <a:endParaRPr b="1" sz="2000">
              <a:solidFill>
                <a:schemeClr val="lt1"/>
              </a:solidFill>
              <a:latin typeface="Proxima Nova"/>
              <a:ea typeface="Proxima Nova"/>
              <a:cs typeface="Proxima Nova"/>
              <a:sym typeface="Proxima Nova"/>
            </a:endParaRPr>
          </a:p>
        </p:txBody>
      </p:sp>
      <p:pic>
        <p:nvPicPr>
          <p:cNvPr id="299" name="Google Shape;299;p42"/>
          <p:cNvPicPr preferRelativeResize="0"/>
          <p:nvPr/>
        </p:nvPicPr>
        <p:blipFill>
          <a:blip r:embed="rId3">
            <a:alphaModFix/>
          </a:blip>
          <a:stretch>
            <a:fillRect/>
          </a:stretch>
        </p:blipFill>
        <p:spPr>
          <a:xfrm>
            <a:off x="5956119" y="1143300"/>
            <a:ext cx="1917256" cy="3161699"/>
          </a:xfrm>
          <a:prstGeom prst="rect">
            <a:avLst/>
          </a:prstGeom>
          <a:noFill/>
          <a:ln>
            <a:noFill/>
          </a:ln>
        </p:spPr>
      </p:pic>
      <p:pic>
        <p:nvPicPr>
          <p:cNvPr id="300" name="Google Shape;300;p42"/>
          <p:cNvPicPr preferRelativeResize="0"/>
          <p:nvPr/>
        </p:nvPicPr>
        <p:blipFill rotWithShape="1">
          <a:blip r:embed="rId4">
            <a:alphaModFix/>
          </a:blip>
          <a:srcRect b="2114" l="37311" r="38129" t="0"/>
          <a:stretch/>
        </p:blipFill>
        <p:spPr>
          <a:xfrm>
            <a:off x="1334925" y="1143300"/>
            <a:ext cx="1852948" cy="3161700"/>
          </a:xfrm>
          <a:prstGeom prst="rect">
            <a:avLst/>
          </a:prstGeom>
          <a:noFill/>
          <a:ln>
            <a:noFill/>
          </a:ln>
        </p:spPr>
      </p:pic>
      <p:sp>
        <p:nvSpPr>
          <p:cNvPr id="301" name="Google Shape;301;p42"/>
          <p:cNvSpPr txBox="1"/>
          <p:nvPr/>
        </p:nvSpPr>
        <p:spPr>
          <a:xfrm>
            <a:off x="1356125" y="4324325"/>
            <a:ext cx="185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374151"/>
                </a:solidFill>
                <a:latin typeface="Roboto"/>
                <a:ea typeface="Roboto"/>
                <a:cs typeface="Roboto"/>
                <a:sym typeface="Roboto"/>
              </a:rPr>
              <a:t>Image: “The Apartment” (1960), Directed by Billy Wilder. Retrieved from FilmGrab.</a:t>
            </a:r>
            <a:endParaRPr sz="900"/>
          </a:p>
        </p:txBody>
      </p:sp>
      <p:sp>
        <p:nvSpPr>
          <p:cNvPr id="302" name="Google Shape;302;p42"/>
          <p:cNvSpPr txBox="1"/>
          <p:nvPr/>
        </p:nvSpPr>
        <p:spPr>
          <a:xfrm>
            <a:off x="5148650" y="4324325"/>
            <a:ext cx="35322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374151"/>
                </a:solidFill>
                <a:latin typeface="Roboto"/>
                <a:ea typeface="Roboto"/>
                <a:cs typeface="Roboto"/>
                <a:sym typeface="Roboto"/>
              </a:rPr>
              <a:t>Image: https://arxiv.org/abs/2309.17421</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3"/>
          <p:cNvSpPr txBox="1"/>
          <p:nvPr>
            <p:ph type="title"/>
          </p:nvPr>
        </p:nvSpPr>
        <p:spPr>
          <a:xfrm>
            <a:off x="457200" y="28037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Automation or Augmentation</a:t>
            </a:r>
            <a:endParaRPr b="1"/>
          </a:p>
        </p:txBody>
      </p:sp>
      <p:sp>
        <p:nvSpPr>
          <p:cNvPr id="308" name="Google Shape;308;p43"/>
          <p:cNvSpPr txBox="1"/>
          <p:nvPr/>
        </p:nvSpPr>
        <p:spPr>
          <a:xfrm>
            <a:off x="3830450" y="5441425"/>
            <a:ext cx="66252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309" name="Google Shape;309;p43"/>
          <p:cNvSpPr txBox="1"/>
          <p:nvPr/>
        </p:nvSpPr>
        <p:spPr>
          <a:xfrm>
            <a:off x="457200" y="1726800"/>
            <a:ext cx="3482100" cy="2410800"/>
          </a:xfrm>
          <a:prstGeom prst="rect">
            <a:avLst/>
          </a:prstGeom>
          <a:noFill/>
          <a:ln>
            <a:noFill/>
          </a:ln>
        </p:spPr>
        <p:txBody>
          <a:bodyPr anchorCtr="0" anchor="t" bIns="91425" lIns="91425" spcFirstLastPara="1" rIns="91425" wrap="square" tIns="91425">
            <a:noAutofit/>
          </a:bodyPr>
          <a:lstStyle/>
          <a:p>
            <a:pPr indent="-251459" lvl="0" marL="365760" rtl="0" algn="l">
              <a:lnSpc>
                <a:spcPct val="115000"/>
              </a:lnSpc>
              <a:spcBef>
                <a:spcPts val="0"/>
              </a:spcBef>
              <a:spcAft>
                <a:spcPts val="0"/>
              </a:spcAft>
              <a:buClr>
                <a:schemeClr val="dk1"/>
              </a:buClr>
              <a:buSzPts val="1800"/>
              <a:buFont typeface="Proxima Nova"/>
              <a:buChar char="●"/>
            </a:pPr>
            <a:r>
              <a:rPr b="1" lang="en" sz="1800">
                <a:solidFill>
                  <a:schemeClr val="dk1"/>
                </a:solidFill>
                <a:latin typeface="Nunito Sans"/>
                <a:ea typeface="Nunito Sans"/>
                <a:cs typeface="Nunito Sans"/>
                <a:sym typeface="Nunito Sans"/>
              </a:rPr>
              <a:t>Routine tasks</a:t>
            </a:r>
            <a:br>
              <a:rPr lang="en" sz="1800">
                <a:solidFill>
                  <a:schemeClr val="dk1"/>
                </a:solidFill>
                <a:latin typeface="Nunito Sans"/>
                <a:ea typeface="Nunito Sans"/>
                <a:cs typeface="Nunito Sans"/>
                <a:sym typeface="Nunito Sans"/>
              </a:rPr>
            </a:br>
            <a:r>
              <a:rPr lang="en" sz="1800">
                <a:solidFill>
                  <a:schemeClr val="dk1"/>
                </a:solidFill>
                <a:latin typeface="Nunito Sans"/>
                <a:ea typeface="Nunito Sans"/>
                <a:cs typeface="Nunito Sans"/>
                <a:sym typeface="Nunito Sans"/>
              </a:rPr>
              <a:t>e.g. Filling out expense reports, scheduling meetings, timesheets</a:t>
            </a:r>
            <a:endParaRPr sz="1800">
              <a:solidFill>
                <a:schemeClr val="dk1"/>
              </a:solidFill>
              <a:latin typeface="Nunito Sans"/>
              <a:ea typeface="Nunito Sans"/>
              <a:cs typeface="Nunito Sans"/>
              <a:sym typeface="Nunito Sans"/>
            </a:endParaRPr>
          </a:p>
          <a:p>
            <a:pPr indent="-251459" lvl="0" marL="365760" rtl="0" algn="l">
              <a:lnSpc>
                <a:spcPct val="115000"/>
              </a:lnSpc>
              <a:spcBef>
                <a:spcPts val="1000"/>
              </a:spcBef>
              <a:spcAft>
                <a:spcPts val="1000"/>
              </a:spcAft>
              <a:buClr>
                <a:schemeClr val="dk1"/>
              </a:buClr>
              <a:buSzPts val="1800"/>
              <a:buFont typeface="Nunito Sans"/>
              <a:buChar char="●"/>
            </a:pPr>
            <a:r>
              <a:rPr b="1" lang="en" sz="1800">
                <a:solidFill>
                  <a:schemeClr val="dk1"/>
                </a:solidFill>
                <a:latin typeface="Nunito Sans"/>
                <a:ea typeface="Nunito Sans"/>
                <a:cs typeface="Nunito Sans"/>
                <a:sym typeface="Nunito Sans"/>
              </a:rPr>
              <a:t>Repetitive tasks</a:t>
            </a:r>
            <a:br>
              <a:rPr lang="en" sz="1800">
                <a:solidFill>
                  <a:schemeClr val="dk1"/>
                </a:solidFill>
                <a:latin typeface="Nunito Sans"/>
                <a:ea typeface="Nunito Sans"/>
                <a:cs typeface="Nunito Sans"/>
                <a:sym typeface="Nunito Sans"/>
              </a:rPr>
            </a:br>
            <a:r>
              <a:rPr lang="en" sz="1800">
                <a:solidFill>
                  <a:schemeClr val="dk1"/>
                </a:solidFill>
                <a:latin typeface="Nunito Sans"/>
                <a:ea typeface="Nunito Sans"/>
                <a:cs typeface="Nunito Sans"/>
                <a:sym typeface="Nunito Sans"/>
              </a:rPr>
              <a:t>e.g. weekly reports, basic customer service, data entry</a:t>
            </a:r>
            <a:endParaRPr sz="1800">
              <a:solidFill>
                <a:schemeClr val="dk1"/>
              </a:solidFill>
              <a:latin typeface="Nunito Sans"/>
              <a:ea typeface="Nunito Sans"/>
              <a:cs typeface="Nunito Sans"/>
              <a:sym typeface="Nunito Sans"/>
            </a:endParaRPr>
          </a:p>
        </p:txBody>
      </p:sp>
      <p:sp>
        <p:nvSpPr>
          <p:cNvPr id="310" name="Google Shape;310;p43"/>
          <p:cNvSpPr txBox="1"/>
          <p:nvPr>
            <p:ph idx="1" type="body"/>
          </p:nvPr>
        </p:nvSpPr>
        <p:spPr>
          <a:xfrm>
            <a:off x="4572000" y="4712925"/>
            <a:ext cx="3691800" cy="3936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t/>
            </a:r>
            <a:endParaRPr/>
          </a:p>
        </p:txBody>
      </p:sp>
      <p:sp>
        <p:nvSpPr>
          <p:cNvPr id="311" name="Google Shape;311;p43"/>
          <p:cNvSpPr/>
          <p:nvPr/>
        </p:nvSpPr>
        <p:spPr>
          <a:xfrm flipH="1">
            <a:off x="2383400" y="932275"/>
            <a:ext cx="1577700" cy="572700"/>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arlow Condensed SemiBold"/>
                <a:ea typeface="Barlow Condensed SemiBold"/>
                <a:cs typeface="Barlow Condensed SemiBold"/>
                <a:sym typeface="Barlow Condensed SemiBold"/>
              </a:rPr>
              <a:t>Automation</a:t>
            </a:r>
            <a:endParaRPr sz="1900">
              <a:latin typeface="Barlow Condensed SemiBold"/>
              <a:ea typeface="Barlow Condensed SemiBold"/>
              <a:cs typeface="Barlow Condensed SemiBold"/>
              <a:sym typeface="Barlow Condensed SemiBold"/>
            </a:endParaRPr>
          </a:p>
        </p:txBody>
      </p:sp>
      <p:sp>
        <p:nvSpPr>
          <p:cNvPr id="312" name="Google Shape;312;p43"/>
          <p:cNvSpPr txBox="1"/>
          <p:nvPr/>
        </p:nvSpPr>
        <p:spPr>
          <a:xfrm>
            <a:off x="4402175" y="1607350"/>
            <a:ext cx="11520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rgbClr val="FFFFFF"/>
                </a:solidFill>
                <a:latin typeface="Proxima Nova"/>
                <a:ea typeface="Proxima Nova"/>
                <a:cs typeface="Proxima Nova"/>
                <a:sym typeface="Proxima Nova"/>
              </a:rPr>
              <a:t>That</a:t>
            </a:r>
            <a:endParaRPr b="1" sz="2000">
              <a:solidFill>
                <a:srgbClr val="FFFFFF"/>
              </a:solidFill>
              <a:latin typeface="Proxima Nova"/>
              <a:ea typeface="Proxima Nova"/>
              <a:cs typeface="Proxima Nova"/>
              <a:sym typeface="Proxima Nova"/>
            </a:endParaRPr>
          </a:p>
        </p:txBody>
      </p:sp>
      <p:sp>
        <p:nvSpPr>
          <p:cNvPr id="313" name="Google Shape;313;p43"/>
          <p:cNvSpPr/>
          <p:nvPr/>
        </p:nvSpPr>
        <p:spPr>
          <a:xfrm>
            <a:off x="4116500" y="1607350"/>
            <a:ext cx="1577700" cy="572700"/>
          </a:xfrm>
          <a:prstGeom prst="homePlate">
            <a:avLst>
              <a:gd fmla="val 50000" name="adj"/>
            </a:avLst>
          </a:prstGeom>
          <a:solidFill>
            <a:srgbClr val="F4908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lt1"/>
                </a:solidFill>
                <a:latin typeface="Barlow Condensed SemiBold"/>
                <a:ea typeface="Barlow Condensed SemiBold"/>
                <a:cs typeface="Barlow Condensed SemiBold"/>
                <a:sym typeface="Barlow Condensed SemiBold"/>
              </a:rPr>
              <a:t>Augmentation</a:t>
            </a:r>
            <a:endParaRPr sz="1900">
              <a:solidFill>
                <a:schemeClr val="lt1"/>
              </a:solidFill>
              <a:latin typeface="Barlow Condensed SemiBold"/>
              <a:ea typeface="Barlow Condensed SemiBold"/>
              <a:cs typeface="Barlow Condensed SemiBold"/>
              <a:sym typeface="Barlow Condensed SemiBold"/>
            </a:endParaRPr>
          </a:p>
        </p:txBody>
      </p:sp>
      <p:sp>
        <p:nvSpPr>
          <p:cNvPr id="314" name="Google Shape;314;p43"/>
          <p:cNvSpPr/>
          <p:nvPr/>
        </p:nvSpPr>
        <p:spPr>
          <a:xfrm>
            <a:off x="3961088" y="729300"/>
            <a:ext cx="155400" cy="4566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3"/>
          <p:cNvSpPr/>
          <p:nvPr/>
        </p:nvSpPr>
        <p:spPr>
          <a:xfrm>
            <a:off x="4032650" y="734100"/>
            <a:ext cx="78000" cy="4561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